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70" r:id="rId3"/>
    <p:sldId id="271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49BD2-5C4C-40A0-815C-E6EC52467F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9D621-B978-4EB7-980E-A46782B67A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76250" y="12684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67250" y="12684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76250" y="35925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7250" y="35925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54B59-F8BB-47FB-8034-CE16568DFA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D29C6-6D28-497A-BE09-D4D4EE79A1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98020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mailto:lgg@cs.ntust.edu.tw" TargetMode="External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8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13" Type="http://schemas.openxmlformats.org/officeDocument/2006/relationships/image" Target="../media/image16.jpeg"/><Relationship Id="rId3" Type="http://schemas.openxmlformats.org/officeDocument/2006/relationships/image" Target="../media/image9.gif"/><Relationship Id="rId7" Type="http://schemas.openxmlformats.org/officeDocument/2006/relationships/image" Target="../media/image12.png"/><Relationship Id="rId12" Type="http://schemas.openxmlformats.org/officeDocument/2006/relationships/image" Target="../media/image15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jpeg"/><Relationship Id="rId11" Type="http://schemas.openxmlformats.org/officeDocument/2006/relationships/image" Target="../media/image14.jpeg"/><Relationship Id="rId5" Type="http://schemas.openxmlformats.org/officeDocument/2006/relationships/hyperlink" Target="http://wps.yam.com/cgi-bin/imgres?imgurl=www.swirepacific.com/media/gallery/beverages/download/cokecan.jpg&amp;imgrefurl=http://www.swirepacific.com/c_media/photo3.htm&amp;w=1077&amp;h=1772" TargetMode="External"/><Relationship Id="rId10" Type="http://schemas.openxmlformats.org/officeDocument/2006/relationships/image" Target="../media/image13.png"/><Relationship Id="rId4" Type="http://schemas.openxmlformats.org/officeDocument/2006/relationships/image" Target="../media/image10.jpe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0543EE-89DC-4A09-B6D8-45C084E0047D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230403" name="Rectangle 83"/>
          <p:cNvSpPr>
            <a:spLocks noChangeArrowheads="1"/>
          </p:cNvSpPr>
          <p:nvPr/>
        </p:nvSpPr>
        <p:spPr bwMode="auto">
          <a:xfrm>
            <a:off x="1511300" y="684213"/>
            <a:ext cx="7086600" cy="5699125"/>
          </a:xfrm>
          <a:prstGeom prst="rect">
            <a:avLst/>
          </a:prstGeom>
          <a:gradFill rotWithShape="1">
            <a:gsLst>
              <a:gs pos="0">
                <a:srgbClr val="FF3300"/>
              </a:gs>
              <a:gs pos="100000">
                <a:srgbClr val="761800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561201" name="Rectangle 49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企業經營與知識管理</a:t>
            </a:r>
            <a:endParaRPr lang="zh-TW" altLang="en-US" sz="2000" smtClean="0">
              <a:solidFill>
                <a:schemeClr val="accent1"/>
              </a:solidFill>
            </a:endParaRP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2197100" y="3106738"/>
            <a:ext cx="3886200" cy="533400"/>
            <a:chOff x="1776" y="2112"/>
            <a:chExt cx="2448" cy="336"/>
          </a:xfrm>
        </p:grpSpPr>
        <p:sp>
          <p:nvSpPr>
            <p:cNvPr id="230437" name="Rectangle 51"/>
            <p:cNvSpPr>
              <a:spLocks noChangeArrowheads="1"/>
            </p:cNvSpPr>
            <p:nvPr/>
          </p:nvSpPr>
          <p:spPr bwMode="auto">
            <a:xfrm>
              <a:off x="1776" y="2112"/>
              <a:ext cx="1440" cy="336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規則化</a:t>
              </a:r>
            </a:p>
          </p:txBody>
        </p:sp>
        <p:sp>
          <p:nvSpPr>
            <p:cNvPr id="230438" name="Rectangle 52"/>
            <p:cNvSpPr>
              <a:spLocks noChangeArrowheads="1"/>
            </p:cNvSpPr>
            <p:nvPr/>
          </p:nvSpPr>
          <p:spPr bwMode="auto">
            <a:xfrm>
              <a:off x="3216" y="2112"/>
              <a:ext cx="240" cy="3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功能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化</a:t>
              </a:r>
            </a:p>
          </p:txBody>
        </p:sp>
        <p:sp>
          <p:nvSpPr>
            <p:cNvPr id="230439" name="Rectangle 53"/>
            <p:cNvSpPr>
              <a:spLocks noChangeArrowheads="1"/>
            </p:cNvSpPr>
            <p:nvPr/>
          </p:nvSpPr>
          <p:spPr bwMode="auto">
            <a:xfrm>
              <a:off x="3456" y="2112"/>
              <a:ext cx="768" cy="33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調準化</a:t>
              </a:r>
            </a:p>
          </p:txBody>
        </p:sp>
      </p:grp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2197100" y="1811338"/>
            <a:ext cx="2667000" cy="533400"/>
            <a:chOff x="1776" y="1536"/>
            <a:chExt cx="1680" cy="336"/>
          </a:xfrm>
        </p:grpSpPr>
        <p:sp>
          <p:nvSpPr>
            <p:cNvPr id="230435" name="Rectangle 55"/>
            <p:cNvSpPr>
              <a:spLocks noChangeArrowheads="1"/>
            </p:cNvSpPr>
            <p:nvPr/>
          </p:nvSpPr>
          <p:spPr bwMode="auto">
            <a:xfrm>
              <a:off x="1776" y="1536"/>
              <a:ext cx="1248" cy="336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規則化</a:t>
              </a:r>
            </a:p>
          </p:txBody>
        </p:sp>
        <p:sp>
          <p:nvSpPr>
            <p:cNvPr id="230436" name="Rectangle 56"/>
            <p:cNvSpPr>
              <a:spLocks noChangeArrowheads="1"/>
            </p:cNvSpPr>
            <p:nvPr/>
          </p:nvSpPr>
          <p:spPr bwMode="auto">
            <a:xfrm>
              <a:off x="3024" y="1536"/>
              <a:ext cx="432" cy="33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調準化</a:t>
              </a:r>
            </a:p>
          </p:txBody>
        </p:sp>
      </p:grpSp>
      <p:grpSp>
        <p:nvGrpSpPr>
          <p:cNvPr id="4" name="Group 57"/>
          <p:cNvGrpSpPr>
            <a:grpSpLocks/>
          </p:cNvGrpSpPr>
          <p:nvPr/>
        </p:nvGrpSpPr>
        <p:grpSpPr bwMode="auto">
          <a:xfrm>
            <a:off x="2197100" y="4478338"/>
            <a:ext cx="5105400" cy="533400"/>
            <a:chOff x="1776" y="2688"/>
            <a:chExt cx="3216" cy="336"/>
          </a:xfrm>
        </p:grpSpPr>
        <p:sp>
          <p:nvSpPr>
            <p:cNvPr id="230432" name="Rectangle 58"/>
            <p:cNvSpPr>
              <a:spLocks noChangeArrowheads="1"/>
            </p:cNvSpPr>
            <p:nvPr/>
          </p:nvSpPr>
          <p:spPr bwMode="auto">
            <a:xfrm>
              <a:off x="1776" y="2688"/>
              <a:ext cx="1632" cy="336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規則化</a:t>
              </a:r>
            </a:p>
          </p:txBody>
        </p:sp>
        <p:sp>
          <p:nvSpPr>
            <p:cNvPr id="230433" name="Rectangle 59"/>
            <p:cNvSpPr>
              <a:spLocks noChangeArrowheads="1"/>
            </p:cNvSpPr>
            <p:nvPr/>
          </p:nvSpPr>
          <p:spPr bwMode="auto">
            <a:xfrm>
              <a:off x="3408" y="2688"/>
              <a:ext cx="384" cy="3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功能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化</a:t>
              </a:r>
            </a:p>
          </p:txBody>
        </p:sp>
        <p:sp>
          <p:nvSpPr>
            <p:cNvPr id="230434" name="Rectangle 60"/>
            <p:cNvSpPr>
              <a:spLocks noChangeArrowheads="1"/>
            </p:cNvSpPr>
            <p:nvPr/>
          </p:nvSpPr>
          <p:spPr bwMode="auto">
            <a:xfrm>
              <a:off x="3792" y="2688"/>
              <a:ext cx="1200" cy="33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調準化</a:t>
              </a:r>
            </a:p>
          </p:txBody>
        </p:sp>
      </p:grpSp>
      <p:sp>
        <p:nvSpPr>
          <p:cNvPr id="230408" name="AutoShape 61"/>
          <p:cNvSpPr>
            <a:spLocks noChangeArrowheads="1"/>
          </p:cNvSpPr>
          <p:nvPr/>
        </p:nvSpPr>
        <p:spPr bwMode="auto">
          <a:xfrm>
            <a:off x="977900" y="728663"/>
            <a:ext cx="609600" cy="5626100"/>
          </a:xfrm>
          <a:prstGeom prst="downArrow">
            <a:avLst>
              <a:gd name="adj1" fmla="val 58333"/>
              <a:gd name="adj2" fmla="val 133310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時</a:t>
            </a:r>
          </a:p>
          <a:p>
            <a:pPr algn="ctr"/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間</a:t>
            </a:r>
          </a:p>
          <a:p>
            <a:pPr algn="ctr"/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壓</a:t>
            </a:r>
          </a:p>
          <a:p>
            <a:pPr algn="ctr"/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力</a:t>
            </a:r>
          </a:p>
        </p:txBody>
      </p:sp>
      <p:sp>
        <p:nvSpPr>
          <p:cNvPr id="561214" name="Line 62"/>
          <p:cNvSpPr>
            <a:spLocks noChangeShapeType="1"/>
          </p:cNvSpPr>
          <p:nvPr/>
        </p:nvSpPr>
        <p:spPr bwMode="auto">
          <a:xfrm flipH="1">
            <a:off x="4102100" y="3640138"/>
            <a:ext cx="457200" cy="838200"/>
          </a:xfrm>
          <a:prstGeom prst="line">
            <a:avLst/>
          </a:prstGeom>
          <a:noFill/>
          <a:ln w="57150">
            <a:solidFill>
              <a:srgbClr val="00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1215" name="Line 63"/>
          <p:cNvSpPr>
            <a:spLocks noChangeShapeType="1"/>
          </p:cNvSpPr>
          <p:nvPr/>
        </p:nvSpPr>
        <p:spPr bwMode="auto">
          <a:xfrm flipH="1">
            <a:off x="5092700" y="3640138"/>
            <a:ext cx="457200" cy="8382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1216" name="Line 64"/>
          <p:cNvSpPr>
            <a:spLocks noChangeShapeType="1"/>
          </p:cNvSpPr>
          <p:nvPr/>
        </p:nvSpPr>
        <p:spPr bwMode="auto">
          <a:xfrm>
            <a:off x="4559300" y="2344738"/>
            <a:ext cx="228600" cy="7620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1217" name="Line 65"/>
          <p:cNvSpPr>
            <a:spLocks noChangeShapeType="1"/>
          </p:cNvSpPr>
          <p:nvPr/>
        </p:nvSpPr>
        <p:spPr bwMode="auto">
          <a:xfrm>
            <a:off x="4635500" y="2344738"/>
            <a:ext cx="457200" cy="685800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1218" name="Line 66"/>
          <p:cNvSpPr>
            <a:spLocks noChangeShapeType="1"/>
          </p:cNvSpPr>
          <p:nvPr/>
        </p:nvSpPr>
        <p:spPr bwMode="auto">
          <a:xfrm>
            <a:off x="5702300" y="3640138"/>
            <a:ext cx="609600" cy="838200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5" name="Group 67"/>
          <p:cNvGrpSpPr>
            <a:grpSpLocks/>
          </p:cNvGrpSpPr>
          <p:nvPr/>
        </p:nvGrpSpPr>
        <p:grpSpPr bwMode="auto">
          <a:xfrm>
            <a:off x="6235700" y="1506538"/>
            <a:ext cx="1752600" cy="1219200"/>
            <a:chOff x="4176" y="912"/>
            <a:chExt cx="1104" cy="768"/>
          </a:xfrm>
        </p:grpSpPr>
        <p:sp>
          <p:nvSpPr>
            <p:cNvPr id="230430" name="AutoShape 68"/>
            <p:cNvSpPr>
              <a:spLocks noChangeArrowheads="1"/>
            </p:cNvSpPr>
            <p:nvPr/>
          </p:nvSpPr>
          <p:spPr bwMode="auto">
            <a:xfrm>
              <a:off x="4176" y="912"/>
              <a:ext cx="1104" cy="768"/>
            </a:xfrm>
            <a:prstGeom prst="wedgeEllipseCallout">
              <a:avLst>
                <a:gd name="adj1" fmla="val -138315"/>
                <a:gd name="adj2" fmla="val 52866"/>
              </a:avLst>
            </a:prstGeom>
            <a:solidFill>
              <a:srgbClr val="FF66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zh-TW" altLang="zh-TW" b="1">
                <a:solidFill>
                  <a:srgbClr val="333399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561221" name="Text Box 69"/>
            <p:cNvSpPr txBox="1">
              <a:spLocks noChangeArrowheads="1"/>
            </p:cNvSpPr>
            <p:nvPr/>
          </p:nvSpPr>
          <p:spPr bwMode="auto">
            <a:xfrm>
              <a:off x="4176" y="1152"/>
              <a:ext cx="1076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sz="2400" b="1">
                  <a:solidFill>
                    <a:srgbClr val="333399"/>
                  </a:solidFill>
                  <a:latin typeface="Times New Roman" pitchFamily="18" charset="0"/>
                  <a:ea typeface="標楷體" pitchFamily="65" charset="-120"/>
                </a:rPr>
                <a:t>認知、體察</a:t>
              </a:r>
            </a:p>
            <a:p>
              <a:pPr>
                <a:defRPr/>
              </a:pPr>
              <a:r>
                <a:rPr lang="zh-TW" altLang="en-US" b="1">
                  <a:solidFill>
                    <a:srgbClr val="333399"/>
                  </a:solidFill>
                  <a:latin typeface="Times New Roman" pitchFamily="18" charset="0"/>
                  <a:ea typeface="標楷體" pitchFamily="65" charset="-120"/>
                </a:rPr>
                <a:t>    </a:t>
              </a:r>
              <a:r>
                <a:rPr lang="en-US" altLang="zh-TW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(know what)</a:t>
              </a:r>
            </a:p>
          </p:txBody>
        </p:sp>
      </p:grpSp>
      <p:grpSp>
        <p:nvGrpSpPr>
          <p:cNvPr id="6" name="Group 70"/>
          <p:cNvGrpSpPr>
            <a:grpSpLocks/>
          </p:cNvGrpSpPr>
          <p:nvPr/>
        </p:nvGrpSpPr>
        <p:grpSpPr bwMode="auto">
          <a:xfrm>
            <a:off x="596900" y="2801938"/>
            <a:ext cx="1874838" cy="1524000"/>
            <a:chOff x="576" y="1872"/>
            <a:chExt cx="1104" cy="768"/>
          </a:xfrm>
        </p:grpSpPr>
        <p:sp>
          <p:nvSpPr>
            <p:cNvPr id="230428" name="AutoShape 71"/>
            <p:cNvSpPr>
              <a:spLocks noChangeArrowheads="1"/>
            </p:cNvSpPr>
            <p:nvPr/>
          </p:nvSpPr>
          <p:spPr bwMode="auto">
            <a:xfrm>
              <a:off x="576" y="1872"/>
              <a:ext cx="1104" cy="768"/>
            </a:xfrm>
            <a:prstGeom prst="wedgeEllipseCallout">
              <a:avLst>
                <a:gd name="adj1" fmla="val 159509"/>
                <a:gd name="adj2" fmla="val 32551"/>
              </a:avLst>
            </a:prstGeom>
            <a:solidFill>
              <a:srgbClr val="99663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zh-TW" altLang="zh-TW" b="1">
                <a:solidFill>
                  <a:srgbClr val="333399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561224" name="Text Box 72"/>
            <p:cNvSpPr txBox="1">
              <a:spLocks noChangeArrowheads="1"/>
            </p:cNvSpPr>
            <p:nvPr/>
          </p:nvSpPr>
          <p:spPr bwMode="auto">
            <a:xfrm>
              <a:off x="576" y="2112"/>
              <a:ext cx="1006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zh-TW" altLang="en-US" sz="24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演繹、邏輯</a:t>
              </a:r>
            </a:p>
            <a:p>
              <a:pPr algn="ctr">
                <a:defRPr/>
              </a:pPr>
              <a:r>
                <a:rPr lang="en-US" altLang="zh-TW" b="1">
                  <a:solidFill>
                    <a:srgbClr val="66FF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(know how)</a:t>
              </a:r>
            </a:p>
          </p:txBody>
        </p:sp>
      </p:grpSp>
      <p:sp>
        <p:nvSpPr>
          <p:cNvPr id="561225" name="Line 73"/>
          <p:cNvSpPr>
            <a:spLocks noChangeShapeType="1"/>
          </p:cNvSpPr>
          <p:nvPr/>
        </p:nvSpPr>
        <p:spPr bwMode="auto">
          <a:xfrm>
            <a:off x="3797300" y="1582738"/>
            <a:ext cx="1752600" cy="4724400"/>
          </a:xfrm>
          <a:prstGeom prst="line">
            <a:avLst/>
          </a:prstGeom>
          <a:noFill/>
          <a:ln w="57150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7" name="Group 74"/>
          <p:cNvGrpSpPr>
            <a:grpSpLocks/>
          </p:cNvGrpSpPr>
          <p:nvPr/>
        </p:nvGrpSpPr>
        <p:grpSpPr bwMode="auto">
          <a:xfrm>
            <a:off x="5702300" y="5240338"/>
            <a:ext cx="2819400" cy="955675"/>
            <a:chOff x="3792" y="3264"/>
            <a:chExt cx="1776" cy="602"/>
          </a:xfrm>
        </p:grpSpPr>
        <p:sp>
          <p:nvSpPr>
            <p:cNvPr id="230426" name="Text Box 75"/>
            <p:cNvSpPr txBox="1">
              <a:spLocks noChangeArrowheads="1"/>
            </p:cNvSpPr>
            <p:nvPr/>
          </p:nvSpPr>
          <p:spPr bwMode="auto">
            <a:xfrm>
              <a:off x="4077" y="3264"/>
              <a:ext cx="1404" cy="602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28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sz="28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型知識管理</a:t>
              </a:r>
            </a:p>
            <a:p>
              <a:pPr algn="ctr"/>
              <a:r>
                <a:rPr lang="en-US" altLang="zh-TW" sz="28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(</a:t>
              </a:r>
              <a:r>
                <a:rPr lang="zh-TW" altLang="en-US" sz="28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心智互動化</a:t>
              </a:r>
              <a:r>
                <a:rPr lang="en-US" altLang="zh-TW" sz="28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)</a:t>
              </a:r>
            </a:p>
          </p:txBody>
        </p:sp>
        <p:sp>
          <p:nvSpPr>
            <p:cNvPr id="230427" name="Line 76"/>
            <p:cNvSpPr>
              <a:spLocks noChangeShapeType="1"/>
            </p:cNvSpPr>
            <p:nvPr/>
          </p:nvSpPr>
          <p:spPr bwMode="auto">
            <a:xfrm>
              <a:off x="3792" y="3840"/>
              <a:ext cx="1776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8" name="Group 77"/>
          <p:cNvGrpSpPr>
            <a:grpSpLocks/>
          </p:cNvGrpSpPr>
          <p:nvPr/>
        </p:nvGrpSpPr>
        <p:grpSpPr bwMode="auto">
          <a:xfrm>
            <a:off x="1968500" y="5240338"/>
            <a:ext cx="3657600" cy="990600"/>
            <a:chOff x="1440" y="3264"/>
            <a:chExt cx="2304" cy="624"/>
          </a:xfrm>
        </p:grpSpPr>
        <p:sp>
          <p:nvSpPr>
            <p:cNvPr id="230424" name="Text Box 78"/>
            <p:cNvSpPr txBox="1">
              <a:spLocks noChangeArrowheads="1"/>
            </p:cNvSpPr>
            <p:nvPr/>
          </p:nvSpPr>
          <p:spPr bwMode="auto">
            <a:xfrm>
              <a:off x="1741" y="3264"/>
              <a:ext cx="1392" cy="602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2800" b="1">
                  <a:solidFill>
                    <a:srgbClr val="000099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sz="2800" b="1">
                  <a:solidFill>
                    <a:srgbClr val="000099"/>
                  </a:solidFill>
                  <a:latin typeface="Times New Roman" pitchFamily="18" charset="0"/>
                  <a:ea typeface="標楷體" pitchFamily="65" charset="-120"/>
                </a:rPr>
                <a:t>型知識管理</a:t>
              </a:r>
            </a:p>
            <a:p>
              <a:pPr algn="ctr"/>
              <a:r>
                <a:rPr lang="en-US" altLang="zh-TW" sz="2800" b="1">
                  <a:solidFill>
                    <a:srgbClr val="000099"/>
                  </a:solidFill>
                  <a:latin typeface="Times New Roman" pitchFamily="18" charset="0"/>
                  <a:ea typeface="標楷體" pitchFamily="65" charset="-120"/>
                </a:rPr>
                <a:t>(</a:t>
              </a:r>
              <a:r>
                <a:rPr lang="zh-TW" altLang="en-US" sz="2800" b="1">
                  <a:solidFill>
                    <a:srgbClr val="000099"/>
                  </a:solidFill>
                  <a:latin typeface="Times New Roman" pitchFamily="18" charset="0"/>
                  <a:ea typeface="標楷體" pitchFamily="65" charset="-120"/>
                </a:rPr>
                <a:t>營運電腦化</a:t>
              </a:r>
              <a:r>
                <a:rPr lang="en-US" altLang="zh-TW" sz="2800" b="1">
                  <a:solidFill>
                    <a:srgbClr val="000099"/>
                  </a:solidFill>
                  <a:latin typeface="Times New Roman" pitchFamily="18" charset="0"/>
                  <a:ea typeface="標楷體" pitchFamily="65" charset="-120"/>
                </a:rPr>
                <a:t>)</a:t>
              </a:r>
            </a:p>
          </p:txBody>
        </p:sp>
        <p:sp>
          <p:nvSpPr>
            <p:cNvPr id="230425" name="Line 79"/>
            <p:cNvSpPr>
              <a:spLocks noChangeShapeType="1"/>
            </p:cNvSpPr>
            <p:nvPr/>
          </p:nvSpPr>
          <p:spPr bwMode="auto">
            <a:xfrm flipH="1">
              <a:off x="1440" y="3888"/>
              <a:ext cx="2304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30419" name="Rectangle 80"/>
          <p:cNvSpPr>
            <a:spLocks noChangeArrowheads="1"/>
          </p:cNvSpPr>
          <p:nvPr/>
        </p:nvSpPr>
        <p:spPr bwMode="auto">
          <a:xfrm>
            <a:off x="6538913" y="728663"/>
            <a:ext cx="1846262" cy="671512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000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外在環境互動</a:t>
            </a:r>
          </a:p>
          <a:p>
            <a:r>
              <a:rPr lang="en-US" altLang="zh-TW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外部知識整合</a:t>
            </a:r>
            <a:r>
              <a:rPr lang="en-US" altLang="zh-TW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)</a:t>
            </a:r>
          </a:p>
        </p:txBody>
      </p:sp>
      <p:sp>
        <p:nvSpPr>
          <p:cNvPr id="230420" name="Rectangle 81"/>
          <p:cNvSpPr>
            <a:spLocks noChangeArrowheads="1"/>
          </p:cNvSpPr>
          <p:nvPr/>
        </p:nvSpPr>
        <p:spPr bwMode="auto">
          <a:xfrm>
            <a:off x="1544638" y="728663"/>
            <a:ext cx="1708150" cy="671512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000" b="1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內在環境互動</a:t>
            </a:r>
          </a:p>
          <a:p>
            <a:r>
              <a:rPr lang="en-US" altLang="zh-TW" b="1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內部知識整合</a:t>
            </a:r>
            <a:r>
              <a:rPr lang="en-US" altLang="zh-TW" b="1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230421" name="Line 82"/>
          <p:cNvSpPr>
            <a:spLocks noChangeShapeType="1"/>
          </p:cNvSpPr>
          <p:nvPr/>
        </p:nvSpPr>
        <p:spPr bwMode="auto">
          <a:xfrm>
            <a:off x="3263900" y="1277938"/>
            <a:ext cx="3276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1236" name="Text Box 84"/>
          <p:cNvSpPr txBox="1">
            <a:spLocks noChangeArrowheads="1"/>
          </p:cNvSpPr>
          <p:nvPr/>
        </p:nvSpPr>
        <p:spPr bwMode="auto">
          <a:xfrm>
            <a:off x="4254500" y="89693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TW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(care why)</a:t>
            </a:r>
          </a:p>
        </p:txBody>
      </p:sp>
      <p:sp>
        <p:nvSpPr>
          <p:cNvPr id="561239" name="Text Box 87"/>
          <p:cNvSpPr txBox="1">
            <a:spLocks noChangeArrowheads="1"/>
          </p:cNvSpPr>
          <p:nvPr/>
        </p:nvSpPr>
        <p:spPr bwMode="auto">
          <a:xfrm>
            <a:off x="4787900" y="5545138"/>
            <a:ext cx="1333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TW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(know why)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1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1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1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1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214" grpId="0" animBg="1"/>
      <p:bldP spid="561215" grpId="0" animBg="1"/>
      <p:bldP spid="561216" grpId="0" animBg="1"/>
      <p:bldP spid="561217" grpId="0" animBg="1"/>
      <p:bldP spid="561218" grpId="0" animBg="1"/>
      <p:bldP spid="561225" grpId="0" animBg="1"/>
      <p:bldP spid="561236" grpId="0" autoUpdateAnimBg="0"/>
      <p:bldP spid="56123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47E3F-44F7-417D-ADA0-56A8992D9F6C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178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策略層級與操作層級知識庫</a:t>
            </a:r>
          </a:p>
        </p:txBody>
      </p:sp>
      <p:sp>
        <p:nvSpPr>
          <p:cNvPr id="239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0" y="1042988"/>
            <a:ext cx="8229600" cy="5446712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Hendriks &amp; Vriens(1990)</a:t>
            </a:r>
            <a:r>
              <a:rPr lang="zh-TW" altLang="en-US" sz="2800" smtClean="0"/>
              <a:t>將知識庫區分為兩個層級，分別是策略層級的知識庫以及操作層級的知識庫：</a:t>
            </a:r>
          </a:p>
          <a:p>
            <a:pPr lvl="1" eaLnBrk="1" hangingPunct="1"/>
            <a:r>
              <a:rPr lang="zh-TW" altLang="en-US" sz="2400" b="1" smtClean="0">
                <a:solidFill>
                  <a:srgbClr val="FFFF66"/>
                </a:solidFill>
              </a:rPr>
              <a:t>策咯層級知識庫</a:t>
            </a:r>
            <a:r>
              <a:rPr lang="zh-TW" altLang="en-US" sz="2400" smtClean="0"/>
              <a:t>包括整個組織的遠景、目標價值觀、文化等，也包含組織目標與達成目標的策略性方法。組織知識庫的策略層級部分的架構及內容，著重較高的彈性與完整性，也就是需要順應外界變化的彈性以及周密性。同時策略層級的知識庫內涵，將影響與反映組織在環境中的定位及攻防勢態。</a:t>
            </a:r>
          </a:p>
          <a:p>
            <a:pPr lvl="1" eaLnBrk="1" hangingPunct="1"/>
            <a:r>
              <a:rPr lang="zh-TW" altLang="en-US" sz="2400" b="1" smtClean="0">
                <a:solidFill>
                  <a:srgbClr val="FFFF66"/>
                </a:solidFill>
              </a:rPr>
              <a:t>操作層級的知識庫</a:t>
            </a:r>
            <a:r>
              <a:rPr lang="zh-TW" altLang="en-US" sz="2400" smtClean="0"/>
              <a:t>包含作業流程、產品與服務，影響其知識內容。換句話說，就是知識被嵌入到日常作業流程與產品中，無形或有形的控制組織成員行為、日常作業、產品功能。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2DAA1E-4D0F-4C63-A0DB-05E5E410401D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179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400" smtClean="0"/>
              <a:t>整合型運用與互動型運用</a:t>
            </a:r>
          </a:p>
        </p:txBody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0" y="998538"/>
            <a:ext cx="8229600" cy="5445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400" smtClean="0"/>
              <a:t>Zack</a:t>
            </a:r>
            <a:r>
              <a:rPr lang="zh-TW" altLang="en-US" sz="2400" smtClean="0"/>
              <a:t>（</a:t>
            </a:r>
            <a:r>
              <a:rPr lang="en-US" altLang="zh-TW" sz="2400" smtClean="0"/>
              <a:t>1999</a:t>
            </a:r>
            <a:r>
              <a:rPr lang="zh-TW" altLang="en-US" sz="2400" smtClean="0"/>
              <a:t>）依知識性質的不同，將企業處理知識的過程分為兩大類，整合型運用與互動型運用。</a:t>
            </a:r>
            <a:r>
              <a:rPr lang="zh-TW" altLang="en-US" sz="2400" b="1" smtClean="0"/>
              <a:t>整合型</a:t>
            </a:r>
            <a:r>
              <a:rPr lang="zh-TW" altLang="en-US" sz="2400" smtClean="0"/>
              <a:t>運用著重提供結構嚴謹的資料庫，以管理外顯知識。</a:t>
            </a:r>
            <a:r>
              <a:rPr lang="zh-TW" altLang="en-US" sz="2400" b="1" smtClean="0"/>
              <a:t>互動型</a:t>
            </a:r>
            <a:r>
              <a:rPr lang="zh-TW" altLang="en-US" sz="2400" smtClean="0"/>
              <a:t>運用著重提供互動的機會，以整合內隱知識。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TW" altLang="en-US" sz="2400" smtClean="0"/>
              <a:t>   </a:t>
            </a:r>
            <a:r>
              <a:rPr lang="zh-TW" altLang="en-US" sz="2400" b="1" smtClean="0"/>
              <a:t>（一）整合型運用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zh-TW" altLang="en-US" sz="2200" smtClean="0"/>
              <a:t>    </a:t>
            </a:r>
            <a:r>
              <a:rPr lang="zh-TW" altLang="en-US" sz="2400" smtClean="0"/>
              <a:t>整合型運用的系統記錄的是</a:t>
            </a:r>
            <a:r>
              <a:rPr lang="zh-TW" altLang="en-US" sz="2400" b="1" u="sng" smtClean="0"/>
              <a:t>外顯知識</a:t>
            </a:r>
            <a:r>
              <a:rPr lang="zh-TW" altLang="en-US" sz="2400" smtClean="0"/>
              <a:t>，重點在於資料庫的內容。知識的創造者和使用者不直接接觸，而是各自與資料庫互動，因此沒有內隱知識的交換。若以資料庫的使用者是否屬於同一知識領域來分類，整合型運用可以分為電子出版（</a:t>
            </a:r>
            <a:r>
              <a:rPr lang="en-US" altLang="zh-TW" sz="2400" smtClean="0"/>
              <a:t>Electronic Publishing</a:t>
            </a:r>
            <a:r>
              <a:rPr lang="zh-TW" altLang="en-US" sz="2400" smtClean="0"/>
              <a:t>）和整合型資料庫（</a:t>
            </a:r>
            <a:r>
              <a:rPr lang="en-US" altLang="zh-TW" sz="2400" smtClean="0"/>
              <a:t>Integrated Knowledge Base</a:t>
            </a:r>
            <a:r>
              <a:rPr lang="zh-TW" altLang="en-US" sz="2400" smtClean="0"/>
              <a:t>）兩種。電子出版的知識創造者與使用者通常從事不同的專業，不屬於同一實務社群（</a:t>
            </a:r>
            <a:r>
              <a:rPr lang="en-US" altLang="zh-TW" sz="2400" smtClean="0"/>
              <a:t>community of pratice</a:t>
            </a:r>
            <a:r>
              <a:rPr lang="zh-TW" altLang="en-US" sz="2400" smtClean="0"/>
              <a:t>）。內容由知識創造者主動予以修正或更新，使用者鮮少提出回應或反饋。整合型資料庫，則提供同一專業內的工作者一個整合該專業中各類最佳實務（</a:t>
            </a:r>
            <a:r>
              <a:rPr lang="en-US" altLang="zh-TW" sz="2400" smtClean="0"/>
              <a:t>best practices</a:t>
            </a:r>
            <a:r>
              <a:rPr lang="zh-TW" altLang="en-US" sz="2400" smtClean="0"/>
              <a:t>）的系統，在專業上遭遇類似問題時，可獲得有效的參考資料。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A65F07-28AB-4111-9D08-3058C2383DBA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1800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-171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400" smtClean="0"/>
              <a:t>整合型與互動型運用</a:t>
            </a:r>
          </a:p>
        </p:txBody>
      </p:sp>
      <p:sp>
        <p:nvSpPr>
          <p:cNvPr id="241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0" y="863600"/>
            <a:ext cx="8229600" cy="56880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zh-TW" altLang="en-US" sz="2400" b="1" smtClean="0"/>
              <a:t>（二）互動型運用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TW" altLang="en-US" sz="2400" smtClean="0"/>
              <a:t>    互動型運用的系統提供組織成員間互動的管道，藉此促進</a:t>
            </a:r>
            <a:r>
              <a:rPr lang="zh-TW" altLang="en-US" sz="2400" b="1" u="sng" smtClean="0"/>
              <a:t>內隱知識</a:t>
            </a:r>
            <a:r>
              <a:rPr lang="zh-TW" altLang="en-US" sz="2400" smtClean="0"/>
              <a:t>的交流。互動的方式與內容由使用者隨機決定，未經事先規劃。而根據互動者間的專業層次與互動模式，互動型運用可分為分散式學習（</a:t>
            </a:r>
            <a:r>
              <a:rPr lang="en-US" altLang="zh-TW" sz="2400" smtClean="0"/>
              <a:t>distributed learning</a:t>
            </a:r>
            <a:r>
              <a:rPr lang="zh-TW" altLang="en-US" sz="2400" smtClean="0"/>
              <a:t>）或論壇（</a:t>
            </a:r>
            <a:r>
              <a:rPr lang="en-US" altLang="zh-TW" sz="2400" smtClean="0"/>
              <a:t>forum</a:t>
            </a:r>
            <a:r>
              <a:rPr lang="zh-TW" altLang="en-US" sz="2400" smtClean="0"/>
              <a:t>）。分散式學習指的是訓練人員與受訓人員間的互動，這種互動主要在於訓練與經驗傳承，因此可是先進行一定程度的計畫，但進行的過程隨著狀況、任務或遭遇的問題不同而出現個別差異，因此稱為分散式學習。當互動者之間屬於同等專業層次的工作者，發生在他們之間的問題往往更層出不窮而無法事先規劃，因此提供他們一個交流的論壇，同時利用知識仲介（</a:t>
            </a:r>
            <a:r>
              <a:rPr lang="en-US" altLang="zh-TW" sz="2400" smtClean="0"/>
              <a:t>Knowledge brokerage</a:t>
            </a:r>
            <a:r>
              <a:rPr lang="zh-TW" altLang="en-US" sz="2400" smtClean="0"/>
              <a:t>）工具，如電子討論區等，加強交流的便利性與即時性。若論壇的使用者投入知識交換與討論的程度很深，知識持續交流、人們互相支援，則知識不單在論壇擴散給所有需要的人，更將進一步激發新的知識創造。而另一重要的副產品則是逐漸累積討論過程與內容的資料庫。若經系統性的整理，則可成為整合型運用的資料庫型態，提供給非本專業的使用者參考利用。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TW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1C792-D08E-4337-A166-9A56688F1769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173363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操作型知識？策略型知識？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296863" y="1042988"/>
            <a:ext cx="7888287" cy="5402262"/>
            <a:chOff x="187" y="657"/>
            <a:chExt cx="4969" cy="3403"/>
          </a:xfrm>
        </p:grpSpPr>
        <p:pic>
          <p:nvPicPr>
            <p:cNvPr id="17414" name="Picture 3" descr="engin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9" y="657"/>
              <a:ext cx="725" cy="1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5" name="Picture 4" descr="3m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51" y="702"/>
              <a:ext cx="1221" cy="9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6" name="Picture 5" descr="cokecan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151" y="1054"/>
              <a:ext cx="728" cy="1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7" name="Picture 6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710" y="1820"/>
              <a:ext cx="1150" cy="1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17410" name="Object 7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3839" y="702"/>
            <a:ext cx="1270" cy="6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" name="Paint Shop Pro Image" r:id="rId8" imgW="2709992" imgH="1784399" progId="PaintShopPro">
                    <p:embed/>
                  </p:oleObj>
                </mc:Choice>
                <mc:Fallback>
                  <p:oleObj name="Paint Shop Pro Image" r:id="rId8" imgW="2709992" imgH="1784399" progId="PaintShopPro">
                    <p:embed/>
                    <p:pic>
                      <p:nvPicPr>
                        <p:cNvPr id="0" name="Object 7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39" y="702"/>
                          <a:ext cx="1270" cy="6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7418" name="Picture 8"/>
            <p:cNvPicPr>
              <a:picLocks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3884" y="3061"/>
              <a:ext cx="1179" cy="8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17419" name="Picture 9" descr="PH01046J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338" y="1655"/>
              <a:ext cx="818" cy="1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187" y="2415"/>
              <a:ext cx="1582" cy="1110"/>
              <a:chOff x="167" y="2869"/>
              <a:chExt cx="1976" cy="1451"/>
            </a:xfrm>
          </p:grpSpPr>
          <p:sp>
            <p:nvSpPr>
              <p:cNvPr id="17422" name="Rectangle 11"/>
              <p:cNvSpPr>
                <a:spLocks noChangeArrowheads="1"/>
              </p:cNvSpPr>
              <p:nvPr/>
            </p:nvSpPr>
            <p:spPr bwMode="auto">
              <a:xfrm>
                <a:off x="187" y="2869"/>
                <a:ext cx="1956" cy="145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7423" name="Line 12"/>
              <p:cNvSpPr>
                <a:spLocks noChangeShapeType="1"/>
              </p:cNvSpPr>
              <p:nvPr/>
            </p:nvSpPr>
            <p:spPr bwMode="auto">
              <a:xfrm>
                <a:off x="487" y="3264"/>
                <a:ext cx="0" cy="771"/>
              </a:xfrm>
              <a:prstGeom prst="line">
                <a:avLst/>
              </a:prstGeom>
              <a:noFill/>
              <a:ln w="10160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7424" name="Line 13"/>
              <p:cNvSpPr>
                <a:spLocks noChangeShapeType="1"/>
              </p:cNvSpPr>
              <p:nvPr/>
            </p:nvSpPr>
            <p:spPr bwMode="auto">
              <a:xfrm flipV="1">
                <a:off x="463" y="4035"/>
                <a:ext cx="1361" cy="0"/>
              </a:xfrm>
              <a:prstGeom prst="line">
                <a:avLst/>
              </a:prstGeom>
              <a:noFill/>
              <a:ln w="10160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pic>
            <p:nvPicPr>
              <p:cNvPr id="17425" name="Picture 14" descr="smailcurve 透明底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729" y="3312"/>
                <a:ext cx="989" cy="6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426" name="Text Box 15"/>
              <p:cNvSpPr txBox="1">
                <a:spLocks noChangeArrowheads="1"/>
              </p:cNvSpPr>
              <p:nvPr/>
            </p:nvSpPr>
            <p:spPr bwMode="auto">
              <a:xfrm>
                <a:off x="167" y="3072"/>
                <a:ext cx="265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zh-TW" altLang="en-US" sz="1000">
                    <a:solidFill>
                      <a:srgbClr val="A50021"/>
                    </a:solidFill>
                    <a:latin typeface="Times New Roman" pitchFamily="18" charset="0"/>
                    <a:ea typeface="標楷體" pitchFamily="65" charset="-120"/>
                  </a:rPr>
                  <a:t>附加價值</a:t>
                </a:r>
              </a:p>
            </p:txBody>
          </p:sp>
          <p:sp>
            <p:nvSpPr>
              <p:cNvPr id="17427" name="Text Box 16"/>
              <p:cNvSpPr txBox="1">
                <a:spLocks noChangeArrowheads="1"/>
              </p:cNvSpPr>
              <p:nvPr/>
            </p:nvSpPr>
            <p:spPr bwMode="auto">
              <a:xfrm>
                <a:off x="575" y="3120"/>
                <a:ext cx="625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zh-TW" altLang="en-US" sz="1000">
                    <a:solidFill>
                      <a:srgbClr val="A50021"/>
                    </a:solidFill>
                    <a:latin typeface="Times New Roman" pitchFamily="18" charset="0"/>
                    <a:ea typeface="標楷體" pitchFamily="65" charset="-120"/>
                  </a:rPr>
                  <a:t>智慧財產</a:t>
                </a:r>
              </a:p>
            </p:txBody>
          </p:sp>
          <p:sp>
            <p:nvSpPr>
              <p:cNvPr id="17428" name="Text Box 17"/>
              <p:cNvSpPr txBox="1">
                <a:spLocks noChangeArrowheads="1"/>
              </p:cNvSpPr>
              <p:nvPr/>
            </p:nvSpPr>
            <p:spPr bwMode="auto">
              <a:xfrm>
                <a:off x="1344" y="3120"/>
                <a:ext cx="624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zh-TW" altLang="en-US" sz="1000">
                    <a:solidFill>
                      <a:srgbClr val="A50021"/>
                    </a:solidFill>
                    <a:latin typeface="Times New Roman" pitchFamily="18" charset="0"/>
                    <a:ea typeface="標楷體" pitchFamily="65" charset="-120"/>
                  </a:rPr>
                  <a:t>品牌服務</a:t>
                </a:r>
              </a:p>
            </p:txBody>
          </p:sp>
          <p:sp>
            <p:nvSpPr>
              <p:cNvPr id="17429" name="Text Box 18"/>
              <p:cNvSpPr txBox="1">
                <a:spLocks noChangeArrowheads="1"/>
              </p:cNvSpPr>
              <p:nvPr/>
            </p:nvSpPr>
            <p:spPr bwMode="auto">
              <a:xfrm>
                <a:off x="288" y="4033"/>
                <a:ext cx="384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zh-TW" altLang="en-US" sz="1000">
                    <a:solidFill>
                      <a:srgbClr val="A50021"/>
                    </a:solidFill>
                    <a:latin typeface="Times New Roman" pitchFamily="18" charset="0"/>
                    <a:ea typeface="標楷體" pitchFamily="65" charset="-120"/>
                  </a:rPr>
                  <a:t>研發</a:t>
                </a:r>
              </a:p>
            </p:txBody>
          </p:sp>
          <p:sp>
            <p:nvSpPr>
              <p:cNvPr id="17430" name="Text Box 19"/>
              <p:cNvSpPr txBox="1">
                <a:spLocks noChangeArrowheads="1"/>
              </p:cNvSpPr>
              <p:nvPr/>
            </p:nvSpPr>
            <p:spPr bwMode="auto">
              <a:xfrm>
                <a:off x="960" y="4033"/>
                <a:ext cx="384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zh-TW" altLang="en-US" sz="1000">
                    <a:solidFill>
                      <a:srgbClr val="A50021"/>
                    </a:solidFill>
                    <a:latin typeface="Times New Roman" pitchFamily="18" charset="0"/>
                    <a:ea typeface="標楷體" pitchFamily="65" charset="-120"/>
                  </a:rPr>
                  <a:t>製造</a:t>
                </a:r>
              </a:p>
            </p:txBody>
          </p:sp>
          <p:sp>
            <p:nvSpPr>
              <p:cNvPr id="17431" name="Text Box 20"/>
              <p:cNvSpPr txBox="1">
                <a:spLocks noChangeArrowheads="1"/>
              </p:cNvSpPr>
              <p:nvPr/>
            </p:nvSpPr>
            <p:spPr bwMode="auto">
              <a:xfrm>
                <a:off x="1632" y="4032"/>
                <a:ext cx="384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zh-TW" altLang="en-US" sz="1000">
                    <a:solidFill>
                      <a:srgbClr val="A50021"/>
                    </a:solidFill>
                    <a:latin typeface="Times New Roman" pitchFamily="18" charset="0"/>
                    <a:ea typeface="標楷體" pitchFamily="65" charset="-120"/>
                  </a:rPr>
                  <a:t>行銷</a:t>
                </a:r>
              </a:p>
            </p:txBody>
          </p:sp>
        </p:grpSp>
        <p:pic>
          <p:nvPicPr>
            <p:cNvPr id="17421" name="Picture 21" descr="軍備局策略知識管理一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2058" y="2996"/>
              <a:ext cx="1417" cy="1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1E4EDB-E309-4234-9B87-21A125BF8CA8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pic>
        <p:nvPicPr>
          <p:cNvPr id="201731" name="Picture 2" descr="930811embaMis_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06375" y="1042988"/>
            <a:ext cx="4038600" cy="3028950"/>
          </a:xfrm>
          <a:noFill/>
        </p:spPr>
      </p:pic>
      <p:sp>
        <p:nvSpPr>
          <p:cNvPr id="17326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聚陽挑戰極限</a:t>
            </a:r>
          </a:p>
        </p:txBody>
      </p:sp>
      <p:pic>
        <p:nvPicPr>
          <p:cNvPr id="201733" name="Picture 4" descr="j0336892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092450" y="3578225"/>
            <a:ext cx="1019175" cy="790575"/>
          </a:xfrm>
          <a:noFill/>
        </p:spPr>
      </p:pic>
      <p:sp>
        <p:nvSpPr>
          <p:cNvPr id="1732613" name="Rectangle 5"/>
          <p:cNvSpPr>
            <a:spLocks noChangeArrowheads="1"/>
          </p:cNvSpPr>
          <p:nvPr/>
        </p:nvSpPr>
        <p:spPr bwMode="auto">
          <a:xfrm>
            <a:off x="4148138" y="1771650"/>
            <a:ext cx="2295525" cy="630238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tx2"/>
                </a:solidFill>
                <a:ea typeface="標楷體" pitchFamily="65" charset="-120"/>
              </a:rPr>
              <a:t>高階主管會議</a:t>
            </a:r>
          </a:p>
        </p:txBody>
      </p:sp>
      <p:sp>
        <p:nvSpPr>
          <p:cNvPr id="1732614" name="Rectangle 6"/>
          <p:cNvSpPr>
            <a:spLocks noChangeArrowheads="1"/>
          </p:cNvSpPr>
          <p:nvPr/>
        </p:nvSpPr>
        <p:spPr bwMode="auto">
          <a:xfrm>
            <a:off x="2617788" y="2806700"/>
            <a:ext cx="2295525" cy="161925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 sz="2400" b="1">
                <a:solidFill>
                  <a:schemeClr val="tx2"/>
                </a:solidFill>
                <a:ea typeface="標楷體" pitchFamily="65" charset="-120"/>
              </a:rPr>
              <a:t>反對</a:t>
            </a:r>
          </a:p>
          <a:p>
            <a:r>
              <a:rPr lang="zh-TW" altLang="en-US" sz="2400">
                <a:solidFill>
                  <a:schemeClr val="tx2"/>
                </a:solidFill>
                <a:ea typeface="標楷體" pitchFamily="65" charset="-120"/>
              </a:rPr>
              <a:t>高階主管</a:t>
            </a:r>
            <a:r>
              <a:rPr lang="en-US" altLang="zh-TW" sz="2400">
                <a:solidFill>
                  <a:schemeClr val="tx2"/>
                </a:solidFill>
                <a:ea typeface="標楷體" pitchFamily="65" charset="-120"/>
              </a:rPr>
              <a:t>A</a:t>
            </a:r>
          </a:p>
          <a:p>
            <a:r>
              <a:rPr lang="zh-TW" altLang="en-US" sz="2400">
                <a:solidFill>
                  <a:schemeClr val="tx2"/>
                </a:solidFill>
                <a:ea typeface="標楷體" pitchFamily="65" charset="-120"/>
              </a:rPr>
              <a:t>高階主管</a:t>
            </a:r>
            <a:r>
              <a:rPr lang="en-US" altLang="zh-TW" sz="2400">
                <a:solidFill>
                  <a:schemeClr val="tx2"/>
                </a:solidFill>
                <a:ea typeface="標楷體" pitchFamily="65" charset="-120"/>
              </a:rPr>
              <a:t>B</a:t>
            </a:r>
          </a:p>
          <a:p>
            <a:r>
              <a:rPr lang="zh-TW" altLang="en-US" sz="2400">
                <a:solidFill>
                  <a:schemeClr val="tx2"/>
                </a:solidFill>
                <a:ea typeface="標楷體" pitchFamily="65" charset="-120"/>
              </a:rPr>
              <a:t>高階主管</a:t>
            </a:r>
            <a:r>
              <a:rPr lang="en-US" altLang="zh-TW" sz="2400">
                <a:solidFill>
                  <a:schemeClr val="tx2"/>
                </a:solidFill>
                <a:ea typeface="標楷體" pitchFamily="65" charset="-120"/>
              </a:rPr>
              <a:t>C</a:t>
            </a:r>
          </a:p>
        </p:txBody>
      </p:sp>
      <p:sp>
        <p:nvSpPr>
          <p:cNvPr id="1732615" name="Rectangle 7"/>
          <p:cNvSpPr>
            <a:spLocks noChangeArrowheads="1"/>
          </p:cNvSpPr>
          <p:nvPr/>
        </p:nvSpPr>
        <p:spPr bwMode="auto">
          <a:xfrm>
            <a:off x="5678488" y="2851150"/>
            <a:ext cx="2295525" cy="12604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贊成</a:t>
            </a:r>
          </a:p>
          <a:p>
            <a:r>
              <a:rPr lang="zh-TW" altLang="zh-TW" sz="2400">
                <a:solidFill>
                  <a:schemeClr val="bg2"/>
                </a:solidFill>
                <a:ea typeface="標楷體" pitchFamily="65" charset="-120"/>
              </a:rPr>
              <a:t>董事長周理平</a:t>
            </a:r>
            <a:endParaRPr lang="zh-TW" altLang="en-US" sz="2400">
              <a:solidFill>
                <a:schemeClr val="bg2"/>
              </a:solidFill>
              <a:ea typeface="標楷體" pitchFamily="65" charset="-120"/>
            </a:endParaRPr>
          </a:p>
          <a:p>
            <a:r>
              <a:rPr lang="zh-TW" altLang="en-US" sz="2400">
                <a:solidFill>
                  <a:schemeClr val="bg2"/>
                </a:solidFill>
                <a:ea typeface="標楷體" pitchFamily="65" charset="-120"/>
              </a:rPr>
              <a:t>生管黃宏仁</a:t>
            </a:r>
          </a:p>
        </p:txBody>
      </p:sp>
      <p:sp>
        <p:nvSpPr>
          <p:cNvPr id="1732616" name="Rectangle 8"/>
          <p:cNvSpPr>
            <a:spLocks noChangeArrowheads="1"/>
          </p:cNvSpPr>
          <p:nvPr/>
        </p:nvSpPr>
        <p:spPr bwMode="auto">
          <a:xfrm>
            <a:off x="2617788" y="4876800"/>
            <a:ext cx="2295525" cy="855663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 sz="2400">
                <a:solidFill>
                  <a:schemeClr val="tx2"/>
                </a:solidFill>
                <a:ea typeface="標楷體" pitchFamily="65" charset="-120"/>
              </a:rPr>
              <a:t>量力而為</a:t>
            </a:r>
          </a:p>
          <a:p>
            <a:r>
              <a:rPr lang="zh-TW" altLang="en-US" sz="2400">
                <a:solidFill>
                  <a:schemeClr val="tx2"/>
                </a:solidFill>
                <a:ea typeface="標楷體" pitchFamily="65" charset="-120"/>
              </a:rPr>
              <a:t>接一半訂單</a:t>
            </a:r>
          </a:p>
        </p:txBody>
      </p:sp>
      <p:sp>
        <p:nvSpPr>
          <p:cNvPr id="1732617" name="Rectangle 9"/>
          <p:cNvSpPr>
            <a:spLocks noChangeArrowheads="1"/>
          </p:cNvSpPr>
          <p:nvPr/>
        </p:nvSpPr>
        <p:spPr bwMode="auto">
          <a:xfrm>
            <a:off x="5678488" y="4921250"/>
            <a:ext cx="2295525" cy="85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 sz="2400">
                <a:solidFill>
                  <a:schemeClr val="tx2"/>
                </a:solidFill>
                <a:ea typeface="標楷體" pitchFamily="65" charset="-120"/>
              </a:rPr>
              <a:t>試試看</a:t>
            </a:r>
          </a:p>
        </p:txBody>
      </p:sp>
      <p:sp>
        <p:nvSpPr>
          <p:cNvPr id="1732618" name="Line 10"/>
          <p:cNvSpPr>
            <a:spLocks noChangeShapeType="1"/>
          </p:cNvSpPr>
          <p:nvPr/>
        </p:nvSpPr>
        <p:spPr bwMode="auto">
          <a:xfrm flipH="1">
            <a:off x="4057650" y="2400300"/>
            <a:ext cx="811213" cy="40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32619" name="Line 11"/>
          <p:cNvSpPr>
            <a:spLocks noChangeShapeType="1"/>
          </p:cNvSpPr>
          <p:nvPr/>
        </p:nvSpPr>
        <p:spPr bwMode="auto">
          <a:xfrm>
            <a:off x="3698875" y="4425950"/>
            <a:ext cx="0" cy="404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32620" name="Line 12"/>
          <p:cNvSpPr>
            <a:spLocks noChangeShapeType="1"/>
          </p:cNvSpPr>
          <p:nvPr/>
        </p:nvSpPr>
        <p:spPr bwMode="auto">
          <a:xfrm>
            <a:off x="5768975" y="2400300"/>
            <a:ext cx="719138" cy="40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32621" name="Line 13"/>
          <p:cNvSpPr>
            <a:spLocks noChangeShapeType="1"/>
          </p:cNvSpPr>
          <p:nvPr/>
        </p:nvSpPr>
        <p:spPr bwMode="auto">
          <a:xfrm>
            <a:off x="6848475" y="4111625"/>
            <a:ext cx="0" cy="809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733925" y="3976688"/>
            <a:ext cx="4410075" cy="2881312"/>
            <a:chOff x="2285" y="2217"/>
            <a:chExt cx="2778" cy="1815"/>
          </a:xfrm>
        </p:grpSpPr>
        <p:sp>
          <p:nvSpPr>
            <p:cNvPr id="201745" name="AutoShape 15"/>
            <p:cNvSpPr>
              <a:spLocks noChangeArrowheads="1"/>
            </p:cNvSpPr>
            <p:nvPr/>
          </p:nvSpPr>
          <p:spPr bwMode="auto">
            <a:xfrm rot="314406">
              <a:off x="2285" y="2217"/>
              <a:ext cx="2778" cy="1815"/>
            </a:xfrm>
            <a:prstGeom prst="irregularSeal2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01746" name="Text Box 16"/>
            <p:cNvSpPr txBox="1">
              <a:spLocks noChangeArrowheads="1"/>
            </p:cNvSpPr>
            <p:nvPr/>
          </p:nvSpPr>
          <p:spPr bwMode="auto">
            <a:xfrm>
              <a:off x="2511" y="2812"/>
              <a:ext cx="2127" cy="1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r>
                <a:rPr lang="zh-TW" altLang="en-US" sz="28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獨排眾議</a:t>
              </a:r>
            </a:p>
            <a:p>
              <a:pPr algn="ctr">
                <a:spcBef>
                  <a:spcPct val="50000"/>
                </a:spcBef>
              </a:pPr>
              <a:r>
                <a:rPr lang="zh-TW" altLang="en-US" sz="28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挑戰極限</a:t>
              </a:r>
            </a:p>
          </p:txBody>
        </p:sp>
      </p:grpSp>
      <p:sp>
        <p:nvSpPr>
          <p:cNvPr id="1732625" name="Text Box 17"/>
          <p:cNvSpPr txBox="1">
            <a:spLocks noChangeArrowheads="1"/>
          </p:cNvSpPr>
          <p:nvPr/>
        </p:nvSpPr>
        <p:spPr bwMode="auto">
          <a:xfrm>
            <a:off x="4662488" y="1133475"/>
            <a:ext cx="4095750" cy="519113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聚陽成衣的危機或轉機？</a:t>
            </a:r>
          </a:p>
        </p:txBody>
      </p:sp>
    </p:spTree>
    <p:extLst>
      <p:ext uri="{BB962C8B-B14F-4D97-AF65-F5344CB8AC3E}">
        <p14:creationId xmlns:p14="http://schemas.microsoft.com/office/powerpoint/2010/main" val="53564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2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732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32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2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732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2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732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2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732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2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732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2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732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2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732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2613" grpId="0" animBg="1"/>
      <p:bldP spid="1732614" grpId="0" animBg="1"/>
      <p:bldP spid="1732615" grpId="0" animBg="1"/>
      <p:bldP spid="1732616" grpId="0" animBg="1"/>
      <p:bldP spid="1732617" grpId="0" animBg="1"/>
      <p:bldP spid="1732618" grpId="0" animBg="1"/>
      <p:bldP spid="1732619" grpId="0" animBg="1"/>
      <p:bldP spid="1732620" grpId="0" animBg="1"/>
      <p:bldP spid="17326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/>
          <p:cNvSpPr txBox="1"/>
          <p:nvPr/>
        </p:nvSpPr>
        <p:spPr>
          <a:xfrm>
            <a:off x="316901" y="1233334"/>
            <a:ext cx="835292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sz="22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從</a:t>
            </a:r>
            <a:r>
              <a:rPr lang="en-US" altLang="zh-TW" sz="2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1993</a:t>
            </a:r>
            <a:r>
              <a:rPr lang="zh-TW" altLang="zh-TW" sz="2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年開始，裕隆連續虧損了</a:t>
            </a:r>
            <a:r>
              <a:rPr lang="en-US" altLang="zh-TW" sz="2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</a:t>
            </a:r>
            <a:r>
              <a:rPr lang="zh-TW" altLang="zh-TW" sz="2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年</a:t>
            </a:r>
            <a:r>
              <a:rPr lang="zh-TW" altLang="zh-TW" sz="22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，當時有人</a:t>
            </a:r>
            <a:r>
              <a:rPr lang="zh-TW" altLang="zh-TW" sz="2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以「敗家」來批評這位少主</a:t>
            </a:r>
            <a:r>
              <a:rPr lang="zh-TW" altLang="zh-TW" sz="22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r>
              <a:rPr lang="zh-TW" altLang="en-US" sz="22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甚至，由於</a:t>
            </a:r>
            <a:r>
              <a:rPr lang="zh-TW" altLang="zh-TW" sz="22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嚴</a:t>
            </a:r>
            <a:r>
              <a:rPr lang="zh-TW" altLang="zh-TW" sz="2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凱</a:t>
            </a:r>
            <a:r>
              <a:rPr lang="zh-TW" altLang="zh-TW" sz="22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泰停止</a:t>
            </a:r>
            <a:r>
              <a:rPr lang="zh-TW" altLang="zh-TW" sz="2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使用裕隆「風扇」形狀的自有品牌標誌，而改掛日產「</a:t>
            </a:r>
            <a:r>
              <a:rPr lang="en-US" altLang="zh-TW" sz="2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Nissan</a:t>
            </a:r>
            <a:r>
              <a:rPr lang="zh-TW" altLang="zh-TW" sz="2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」的</a:t>
            </a:r>
            <a:r>
              <a:rPr lang="zh-TW" altLang="zh-TW" sz="22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牌子</a:t>
            </a:r>
            <a:r>
              <a:rPr lang="zh-TW" altLang="en-US" sz="22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，導致</a:t>
            </a:r>
            <a:r>
              <a:rPr lang="zh-TW" altLang="zh-TW" sz="22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台灣</a:t>
            </a:r>
            <a:r>
              <a:rPr lang="zh-TW" altLang="zh-TW" sz="2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從此不再有「裕隆牌」的車子</a:t>
            </a:r>
            <a:r>
              <a:rPr lang="zh-TW" altLang="zh-TW" sz="22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。當時</a:t>
            </a:r>
            <a:r>
              <a:rPr lang="zh-TW" altLang="en-US" sz="22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就</a:t>
            </a:r>
            <a:r>
              <a:rPr lang="zh-TW" altLang="zh-TW" sz="22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有人</a:t>
            </a:r>
            <a:r>
              <a:rPr lang="zh-TW" altLang="zh-TW" sz="2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批評，嚴凱泰這樣做，簡直是「賣國」，因為裕隆汽車受到政府的保護多年，就是希望它能打造出一面「國人造車」的汽車品牌</a:t>
            </a:r>
            <a:r>
              <a:rPr lang="zh-TW" altLang="zh-TW" sz="22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endParaRPr lang="en-US" altLang="zh-TW" sz="22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8" name="標題 7"/>
          <p:cNvSpPr txBox="1">
            <a:spLocks noGrp="1"/>
          </p:cNvSpPr>
          <p:nvPr>
            <p:ph type="title"/>
          </p:nvPr>
        </p:nvSpPr>
        <p:spPr>
          <a:xfrm>
            <a:off x="1164469" y="332656"/>
            <a:ext cx="68531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zh-TW" dirty="0">
                <a:latin typeface="+mj-ea"/>
              </a:rPr>
              <a:t>嚴凱</a:t>
            </a:r>
            <a:r>
              <a:rPr lang="zh-TW" altLang="zh-TW" dirty="0" smtClean="0">
                <a:latin typeface="+mj-ea"/>
              </a:rPr>
              <a:t>泰走</a:t>
            </a:r>
            <a:r>
              <a:rPr lang="zh-TW" altLang="zh-TW" dirty="0">
                <a:latin typeface="+mj-ea"/>
              </a:rPr>
              <a:t>過裕隆最艱苦的時期</a:t>
            </a:r>
            <a:endParaRPr lang="zh-TW" altLang="en-US" dirty="0">
              <a:latin typeface="+mj-ea"/>
            </a:endParaRPr>
          </a:p>
        </p:txBody>
      </p:sp>
      <p:pic>
        <p:nvPicPr>
          <p:cNvPr id="9" name="圖片 8" descr="6068102-24892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3577240"/>
            <a:ext cx="4012788" cy="237840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375656" y="3549784"/>
            <a:ext cx="410445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不過，經過這番代價不小的勵精圖治，再加上</a:t>
            </a:r>
            <a:r>
              <a:rPr lang="en-US" altLang="zh-TW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Cefiro</a:t>
            </a:r>
            <a:r>
              <a:rPr lang="zh-TW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車款上市後熱賣，嚴凱泰終於帶領著裕隆在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1996</a:t>
            </a:r>
            <a:r>
              <a:rPr lang="zh-TW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年轉虧為盈，獲利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zh-TW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億元。黃日燦說，日產當年會把高級車種</a:t>
            </a:r>
            <a:r>
              <a:rPr lang="en-US" altLang="zh-TW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Cefiro</a:t>
            </a:r>
            <a:r>
              <a:rPr lang="zh-TW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交給裕隆做，也就是因為嚴凱泰這個膽大心細的決策</a:t>
            </a:r>
            <a:r>
              <a:rPr lang="zh-TW" altLang="zh-TW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49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CA577-E3E7-4DE6-97DE-1EA050254F85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78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企業經營與知識管理</a:t>
            </a:r>
          </a:p>
        </p:txBody>
      </p:sp>
      <p:sp>
        <p:nvSpPr>
          <p:cNvPr id="231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998538"/>
            <a:ext cx="8455025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500" smtClean="0"/>
              <a:t>Teecee</a:t>
            </a:r>
            <a:r>
              <a:rPr lang="zh-TW" altLang="en-US" sz="2500" smtClean="0"/>
              <a:t>等</a:t>
            </a:r>
            <a:r>
              <a:rPr lang="en-US" altLang="zh-TW" sz="2500" smtClean="0"/>
              <a:t>(1997)</a:t>
            </a:r>
            <a:r>
              <a:rPr lang="zh-TW" altLang="en-US" sz="2500" smtClean="0"/>
              <a:t>提出</a:t>
            </a:r>
            <a:r>
              <a:rPr lang="zh-TW" altLang="en-US" sz="2500" b="1" smtClean="0"/>
              <a:t>動態能力</a:t>
            </a:r>
            <a:r>
              <a:rPr lang="en-US" altLang="zh-TW" sz="2500" smtClean="0"/>
              <a:t>(Dynamic capability) </a:t>
            </a:r>
            <a:r>
              <a:rPr lang="zh-TW" altLang="en-US" sz="2500" smtClean="0"/>
              <a:t>的觀點，認為在這知識充斥的環境中，如何能比其他企業更有效率及有效能的來獲取、</a:t>
            </a:r>
            <a:r>
              <a:rPr lang="zh-TW" altLang="en-US" sz="2500" u="sng" smtClean="0"/>
              <a:t>整合外部</a:t>
            </a:r>
            <a:r>
              <a:rPr lang="zh-TW" altLang="en-US" sz="2500" smtClean="0"/>
              <a:t>知識，進而發展出創新的概念，再利用</a:t>
            </a:r>
            <a:r>
              <a:rPr lang="zh-TW" altLang="en-US" sz="2500" u="sng" smtClean="0"/>
              <a:t>內部整合</a:t>
            </a:r>
            <a:r>
              <a:rPr lang="zh-TW" altLang="en-US" sz="2500" smtClean="0"/>
              <a:t>來增進新產品概念商品化執行的效率，使新產品的開發更快更多是很重要的。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500" smtClean="0"/>
              <a:t>其中的動態</a:t>
            </a:r>
            <a:r>
              <a:rPr lang="en-US" altLang="zh-TW" sz="2500" smtClean="0"/>
              <a:t>(dynamic)</a:t>
            </a:r>
            <a:r>
              <a:rPr lang="zh-TW" altLang="en-US" sz="2500" smtClean="0"/>
              <a:t>一詞指的是：</a:t>
            </a:r>
            <a:r>
              <a:rPr lang="en-US" altLang="zh-TW" sz="2500" smtClean="0"/>
              <a:t>a.</a:t>
            </a:r>
            <a:r>
              <a:rPr lang="zh-TW" altLang="en-US" sz="2500" smtClean="0"/>
              <a:t>更新競爭力以跟上環境改變的能力、</a:t>
            </a:r>
            <a:r>
              <a:rPr lang="en-US" altLang="zh-TW" sz="2500" smtClean="0"/>
              <a:t>b.</a:t>
            </a:r>
            <a:r>
              <a:rPr lang="zh-TW" altLang="en-US" sz="2500" smtClean="0"/>
              <a:t>在著重上市時間</a:t>
            </a:r>
            <a:r>
              <a:rPr lang="en-US" altLang="zh-TW" sz="2500" smtClean="0"/>
              <a:t>(time-to-market)</a:t>
            </a:r>
            <a:r>
              <a:rPr lang="zh-TW" altLang="en-US" sz="2500" smtClean="0"/>
              <a:t>的環境下，組織必須要有創新的反應、</a:t>
            </a:r>
            <a:r>
              <a:rPr lang="en-US" altLang="zh-TW" sz="2500" smtClean="0"/>
              <a:t>b.</a:t>
            </a:r>
            <a:r>
              <a:rPr lang="zh-TW" altLang="en-US" sz="2500" smtClean="0"/>
              <a:t>迅速的科技變化、</a:t>
            </a:r>
            <a:r>
              <a:rPr lang="en-US" altLang="zh-TW" sz="2500" smtClean="0"/>
              <a:t>c.</a:t>
            </a:r>
            <a:r>
              <a:rPr lang="zh-TW" altLang="en-US" sz="2500" smtClean="0"/>
              <a:t>未來的競爭與市場是模糊的。其強調，對於環境、競爭者和科技的改變，組織必須察覺其變化並警覺組織調整資源的重要性。而能力</a:t>
            </a:r>
            <a:r>
              <a:rPr lang="en-US" altLang="zh-TW" sz="2500" smtClean="0"/>
              <a:t>(capabilities)</a:t>
            </a:r>
            <a:r>
              <a:rPr lang="zh-TW" altLang="en-US" sz="2500" smtClean="0"/>
              <a:t>一詞指的是：適當地改善、整合、重整組織內外部的技能、資源與運作能力，以應付環境的變化。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500" b="1" smtClean="0">
                <a:solidFill>
                  <a:srgbClr val="FFFF66"/>
                </a:solidFill>
              </a:rPr>
              <a:t>外部整合</a:t>
            </a:r>
            <a:r>
              <a:rPr lang="zh-TW" altLang="en-US" sz="2500" smtClean="0"/>
              <a:t>是為了反應外部環境的不確定而建構所需的能力活動；</a:t>
            </a:r>
            <a:r>
              <a:rPr lang="zh-TW" altLang="en-US" sz="2500" b="1" smtClean="0">
                <a:solidFill>
                  <a:srgbClr val="FFFF66"/>
                </a:solidFill>
              </a:rPr>
              <a:t>內部整合</a:t>
            </a:r>
            <a:r>
              <a:rPr lang="zh-TW" altLang="en-US" sz="2500" smtClean="0"/>
              <a:t>活動則是包含特定技巧知識基礎和管理系統，譬如：程序、例規、方法的整合</a:t>
            </a:r>
            <a:r>
              <a:rPr lang="en-US" altLang="zh-TW" sz="2500" smtClean="0"/>
              <a:t>( Petroni, 1996) </a:t>
            </a:r>
            <a:r>
              <a:rPr lang="zh-TW" altLang="en-US" sz="2500" smtClean="0"/>
              <a:t>。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C787F1-3BB5-4BF2-A09F-873A4577B607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234499" name="Rectangle 1026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latin typeface="Times New Roman" pitchFamily="18" charset="0"/>
                <a:ea typeface="標楷體" pitchFamily="65" charset="-120"/>
              </a:rPr>
              <a:t>經營思考</a:t>
            </a:r>
          </a:p>
        </p:txBody>
      </p:sp>
      <p:grpSp>
        <p:nvGrpSpPr>
          <p:cNvPr id="2" name="Group 1027"/>
          <p:cNvGrpSpPr>
            <a:grpSpLocks/>
          </p:cNvGrpSpPr>
          <p:nvPr/>
        </p:nvGrpSpPr>
        <p:grpSpPr bwMode="auto">
          <a:xfrm>
            <a:off x="2092325" y="1473200"/>
            <a:ext cx="5199063" cy="522288"/>
            <a:chOff x="1318" y="1216"/>
            <a:chExt cx="3275" cy="329"/>
          </a:xfrm>
        </p:grpSpPr>
        <p:sp>
          <p:nvSpPr>
            <p:cNvPr id="234521" name="Text Box 1028"/>
            <p:cNvSpPr txBox="1">
              <a:spLocks noChangeArrowheads="1"/>
            </p:cNvSpPr>
            <p:nvPr/>
          </p:nvSpPr>
          <p:spPr bwMode="auto">
            <a:xfrm>
              <a:off x="1318" y="1218"/>
              <a:ext cx="146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800" b="1" u="sng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第一階段思考</a:t>
              </a:r>
            </a:p>
          </p:txBody>
        </p:sp>
        <p:sp>
          <p:nvSpPr>
            <p:cNvPr id="234522" name="Text Box 1029"/>
            <p:cNvSpPr txBox="1">
              <a:spLocks noChangeArrowheads="1"/>
            </p:cNvSpPr>
            <p:nvPr/>
          </p:nvSpPr>
          <p:spPr bwMode="auto">
            <a:xfrm>
              <a:off x="2573" y="1216"/>
              <a:ext cx="202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28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          </a:t>
              </a:r>
              <a:r>
                <a:rPr lang="zh-TW" altLang="en-US" sz="2800" b="1" u="sng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第二階段思考</a:t>
              </a:r>
            </a:p>
          </p:txBody>
        </p:sp>
      </p:grpSp>
      <p:grpSp>
        <p:nvGrpSpPr>
          <p:cNvPr id="3" name="Group 1030"/>
          <p:cNvGrpSpPr>
            <a:grpSpLocks/>
          </p:cNvGrpSpPr>
          <p:nvPr/>
        </p:nvGrpSpPr>
        <p:grpSpPr bwMode="auto">
          <a:xfrm>
            <a:off x="2667000" y="3276600"/>
            <a:ext cx="4184650" cy="458788"/>
            <a:chOff x="1670" y="1658"/>
            <a:chExt cx="2636" cy="289"/>
          </a:xfrm>
        </p:grpSpPr>
        <p:sp>
          <p:nvSpPr>
            <p:cNvPr id="234519" name="Text Box 1031"/>
            <p:cNvSpPr txBox="1">
              <a:spLocks noChangeArrowheads="1"/>
            </p:cNvSpPr>
            <p:nvPr/>
          </p:nvSpPr>
          <p:spPr bwMode="auto">
            <a:xfrm>
              <a:off x="1670" y="1659"/>
              <a:ext cx="6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無對錯</a:t>
              </a:r>
            </a:p>
          </p:txBody>
        </p:sp>
        <p:sp>
          <p:nvSpPr>
            <p:cNvPr id="234520" name="Text Box 1032"/>
            <p:cNvSpPr txBox="1">
              <a:spLocks noChangeArrowheads="1"/>
            </p:cNvSpPr>
            <p:nvPr/>
          </p:nvSpPr>
          <p:spPr bwMode="auto">
            <a:xfrm>
              <a:off x="2798" y="1658"/>
              <a:ext cx="15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             </a:t>
              </a:r>
              <a:r>
                <a:rPr lang="zh-TW" altLang="en-US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是非分明</a:t>
              </a:r>
            </a:p>
          </p:txBody>
        </p:sp>
      </p:grpSp>
      <p:grpSp>
        <p:nvGrpSpPr>
          <p:cNvPr id="4" name="Group 1033"/>
          <p:cNvGrpSpPr>
            <a:grpSpLocks/>
          </p:cNvGrpSpPr>
          <p:nvPr/>
        </p:nvGrpSpPr>
        <p:grpSpPr bwMode="auto">
          <a:xfrm>
            <a:off x="1676400" y="3810000"/>
            <a:ext cx="6394450" cy="457200"/>
            <a:chOff x="1080" y="2015"/>
            <a:chExt cx="4028" cy="288"/>
          </a:xfrm>
        </p:grpSpPr>
        <p:sp>
          <p:nvSpPr>
            <p:cNvPr id="234517" name="Text Box 1034"/>
            <p:cNvSpPr txBox="1">
              <a:spLocks noChangeArrowheads="1"/>
            </p:cNvSpPr>
            <p:nvPr/>
          </p:nvSpPr>
          <p:spPr bwMode="auto">
            <a:xfrm>
              <a:off x="1080" y="2015"/>
              <a:ext cx="19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不同模型間看出問題   </a:t>
              </a:r>
            </a:p>
          </p:txBody>
        </p:sp>
        <p:sp>
          <p:nvSpPr>
            <p:cNvPr id="234518" name="Text Box 1035"/>
            <p:cNvSpPr txBox="1">
              <a:spLocks noChangeArrowheads="1"/>
            </p:cNvSpPr>
            <p:nvPr/>
          </p:nvSpPr>
          <p:spPr bwMode="auto">
            <a:xfrm>
              <a:off x="2112" y="2015"/>
              <a:ext cx="29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                    </a:t>
              </a:r>
              <a:r>
                <a:rPr lang="zh-TW" altLang="en-US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在模型內辨證最佳解    </a:t>
              </a:r>
            </a:p>
          </p:txBody>
        </p:sp>
      </p:grpSp>
      <p:grpSp>
        <p:nvGrpSpPr>
          <p:cNvPr id="5" name="Group 1036"/>
          <p:cNvGrpSpPr>
            <a:grpSpLocks/>
          </p:cNvGrpSpPr>
          <p:nvPr/>
        </p:nvGrpSpPr>
        <p:grpSpPr bwMode="auto">
          <a:xfrm>
            <a:off x="2590800" y="4419600"/>
            <a:ext cx="4184650" cy="458788"/>
            <a:chOff x="1632" y="2351"/>
            <a:chExt cx="2636" cy="289"/>
          </a:xfrm>
        </p:grpSpPr>
        <p:sp>
          <p:nvSpPr>
            <p:cNvPr id="234515" name="Text Box 1037"/>
            <p:cNvSpPr txBox="1">
              <a:spLocks noChangeArrowheads="1"/>
            </p:cNvSpPr>
            <p:nvPr/>
          </p:nvSpPr>
          <p:spPr bwMode="auto">
            <a:xfrm>
              <a:off x="1632" y="2352"/>
              <a:ext cx="8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開放思考</a:t>
              </a:r>
            </a:p>
          </p:txBody>
        </p:sp>
        <p:sp>
          <p:nvSpPr>
            <p:cNvPr id="234516" name="Text Box 1038"/>
            <p:cNvSpPr txBox="1">
              <a:spLocks noChangeArrowheads="1"/>
            </p:cNvSpPr>
            <p:nvPr/>
          </p:nvSpPr>
          <p:spPr bwMode="auto">
            <a:xfrm>
              <a:off x="2952" y="2351"/>
              <a:ext cx="13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         </a:t>
              </a:r>
              <a:r>
                <a:rPr lang="zh-TW" altLang="en-US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封閉思考</a:t>
              </a:r>
            </a:p>
          </p:txBody>
        </p:sp>
      </p:grpSp>
      <p:grpSp>
        <p:nvGrpSpPr>
          <p:cNvPr id="6" name="Group 1039"/>
          <p:cNvGrpSpPr>
            <a:grpSpLocks/>
          </p:cNvGrpSpPr>
          <p:nvPr/>
        </p:nvGrpSpPr>
        <p:grpSpPr bwMode="auto">
          <a:xfrm>
            <a:off x="2447925" y="5029200"/>
            <a:ext cx="4459288" cy="457200"/>
            <a:chOff x="1558" y="2735"/>
            <a:chExt cx="2809" cy="288"/>
          </a:xfrm>
        </p:grpSpPr>
        <p:sp>
          <p:nvSpPr>
            <p:cNvPr id="234513" name="Text Box 1040"/>
            <p:cNvSpPr txBox="1">
              <a:spLocks noChangeArrowheads="1"/>
            </p:cNvSpPr>
            <p:nvPr/>
          </p:nvSpPr>
          <p:spPr bwMode="auto">
            <a:xfrm>
              <a:off x="1558" y="2735"/>
              <a:ext cx="10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20% / 80%</a:t>
              </a:r>
            </a:p>
          </p:txBody>
        </p:sp>
        <p:sp>
          <p:nvSpPr>
            <p:cNvPr id="234514" name="Text Box 1041"/>
            <p:cNvSpPr txBox="1">
              <a:spLocks noChangeArrowheads="1"/>
            </p:cNvSpPr>
            <p:nvPr/>
          </p:nvSpPr>
          <p:spPr bwMode="auto">
            <a:xfrm>
              <a:off x="2854" y="2735"/>
              <a:ext cx="15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          80% / 20%</a:t>
              </a:r>
            </a:p>
          </p:txBody>
        </p:sp>
      </p:grpSp>
      <p:grpSp>
        <p:nvGrpSpPr>
          <p:cNvPr id="7" name="Group 1045"/>
          <p:cNvGrpSpPr>
            <a:grpSpLocks/>
          </p:cNvGrpSpPr>
          <p:nvPr/>
        </p:nvGrpSpPr>
        <p:grpSpPr bwMode="auto">
          <a:xfrm>
            <a:off x="2395538" y="2133600"/>
            <a:ext cx="4641850" cy="458788"/>
            <a:chOff x="1509" y="1248"/>
            <a:chExt cx="2924" cy="289"/>
          </a:xfrm>
        </p:grpSpPr>
        <p:sp>
          <p:nvSpPr>
            <p:cNvPr id="234511" name="Text Box 1046"/>
            <p:cNvSpPr txBox="1">
              <a:spLocks noChangeArrowheads="1"/>
            </p:cNvSpPr>
            <p:nvPr/>
          </p:nvSpPr>
          <p:spPr bwMode="auto">
            <a:xfrm>
              <a:off x="1509" y="1249"/>
              <a:ext cx="1076" cy="28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認知、概念</a:t>
              </a:r>
            </a:p>
          </p:txBody>
        </p:sp>
        <p:sp>
          <p:nvSpPr>
            <p:cNvPr id="234512" name="Text Box 1047"/>
            <p:cNvSpPr txBox="1">
              <a:spLocks noChangeArrowheads="1"/>
            </p:cNvSpPr>
            <p:nvPr/>
          </p:nvSpPr>
          <p:spPr bwMode="auto">
            <a:xfrm>
              <a:off x="2733" y="1248"/>
              <a:ext cx="1700" cy="28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             </a:t>
              </a:r>
              <a:r>
                <a:rPr lang="zh-TW" altLang="en-US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演繹、邏輯</a:t>
              </a:r>
            </a:p>
          </p:txBody>
        </p:sp>
      </p:grpSp>
      <p:sp>
        <p:nvSpPr>
          <p:cNvPr id="234506" name="Text Box 1050"/>
          <p:cNvSpPr txBox="1">
            <a:spLocks noChangeArrowheads="1"/>
          </p:cNvSpPr>
          <p:nvPr/>
        </p:nvSpPr>
        <p:spPr bwMode="auto">
          <a:xfrm>
            <a:off x="5486400" y="3657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TW" altLang="zh-TW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8" name="Group 1051"/>
          <p:cNvGrpSpPr>
            <a:grpSpLocks/>
          </p:cNvGrpSpPr>
          <p:nvPr/>
        </p:nvGrpSpPr>
        <p:grpSpPr bwMode="auto">
          <a:xfrm>
            <a:off x="2667000" y="2743200"/>
            <a:ext cx="3994150" cy="457200"/>
            <a:chOff x="1526" y="1658"/>
            <a:chExt cx="2516" cy="288"/>
          </a:xfrm>
        </p:grpSpPr>
        <p:sp>
          <p:nvSpPr>
            <p:cNvPr id="234509" name="Text Box 1052"/>
            <p:cNvSpPr txBox="1">
              <a:spLocks noChangeArrowheads="1"/>
            </p:cNvSpPr>
            <p:nvPr/>
          </p:nvSpPr>
          <p:spPr bwMode="auto">
            <a:xfrm>
              <a:off x="1526" y="1658"/>
              <a:ext cx="9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啟發性      </a:t>
              </a:r>
            </a:p>
          </p:txBody>
        </p:sp>
        <p:sp>
          <p:nvSpPr>
            <p:cNvPr id="234510" name="Text Box 1053"/>
            <p:cNvSpPr txBox="1">
              <a:spLocks noChangeArrowheads="1"/>
            </p:cNvSpPr>
            <p:nvPr/>
          </p:nvSpPr>
          <p:spPr bwMode="auto">
            <a:xfrm>
              <a:off x="3062" y="1658"/>
              <a:ext cx="9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kumimoji="0" lang="en-US" altLang="zh-TW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      </a:t>
              </a:r>
              <a:r>
                <a:rPr kumimoji="0" lang="zh-TW" altLang="en-US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分</a:t>
              </a:r>
              <a:r>
                <a:rPr lang="zh-TW" altLang="en-US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析性</a:t>
              </a:r>
            </a:p>
          </p:txBody>
        </p:sp>
      </p:grpSp>
      <p:pic>
        <p:nvPicPr>
          <p:cNvPr id="234508" name="Picture 1054" descr="j023630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7100" y="1089025"/>
            <a:ext cx="9096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B0204-FB3A-4A20-97C6-A2CC67530EE5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8089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609600" cy="6172200"/>
          </a:xfrm>
          <a:solidFill>
            <a:srgbClr val="660033"/>
          </a:solidFill>
        </p:spPr>
        <p:txBody>
          <a:bodyPr/>
          <a:lstStyle/>
          <a:p>
            <a:pPr eaLnBrk="1" hangingPunct="1">
              <a:defRPr/>
            </a:pPr>
            <a:r>
              <a:rPr lang="zh-TW" altLang="en-US" sz="3200" smtClean="0"/>
              <a:t>第一階段思考</a:t>
            </a:r>
            <a:br>
              <a:rPr lang="zh-TW" altLang="en-US" sz="3200" smtClean="0"/>
            </a:br>
            <a:r>
              <a:rPr lang="zh-TW" altLang="en-US" sz="3200" smtClean="0"/>
              <a:t/>
            </a:r>
            <a:br>
              <a:rPr lang="zh-TW" altLang="en-US" sz="3200" smtClean="0"/>
            </a:br>
            <a:r>
              <a:rPr lang="zh-TW" altLang="en-US" sz="3200" smtClean="0"/>
              <a:t>認知與概念</a:t>
            </a:r>
          </a:p>
        </p:txBody>
      </p:sp>
      <p:pic>
        <p:nvPicPr>
          <p:cNvPr id="808963" name="Picture 1027" descr="錯覺"/>
          <p:cNvPicPr>
            <a:picLocks noChangeAspect="1" noChangeArrowheads="1"/>
          </p:cNvPicPr>
          <p:nvPr/>
        </p:nvPicPr>
        <p:blipFill>
          <a:blip r:embed="rId2">
            <a:lum contrast="54000"/>
          </a:blip>
          <a:srcRect/>
          <a:stretch>
            <a:fillRect/>
          </a:stretch>
        </p:blipFill>
        <p:spPr bwMode="auto">
          <a:xfrm>
            <a:off x="2590800" y="1752600"/>
            <a:ext cx="3925888" cy="403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8964" name="Rectangle 1028"/>
          <p:cNvSpPr>
            <a:spLocks noChangeArrowheads="1"/>
          </p:cNvSpPr>
          <p:nvPr/>
        </p:nvSpPr>
        <p:spPr bwMode="auto">
          <a:xfrm>
            <a:off x="7772400" y="228600"/>
            <a:ext cx="609600" cy="6172200"/>
          </a:xfrm>
          <a:prstGeom prst="rect">
            <a:avLst/>
          </a:prstGeom>
          <a:solidFill>
            <a:srgbClr val="0099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32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第二階段思考</a:t>
            </a:r>
          </a:p>
          <a:p>
            <a:pPr algn="ctr"/>
            <a:endParaRPr lang="zh-TW" altLang="en-US" sz="3200" b="1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  <a:p>
            <a:pPr algn="ctr"/>
            <a:r>
              <a:rPr lang="zh-TW" altLang="en-US" sz="32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演繹與邏輯</a:t>
            </a:r>
          </a:p>
        </p:txBody>
      </p:sp>
      <p:sp>
        <p:nvSpPr>
          <p:cNvPr id="808965" name="Rectangle 1029"/>
          <p:cNvSpPr>
            <a:spLocks noChangeArrowheads="1"/>
          </p:cNvSpPr>
          <p:nvPr/>
        </p:nvSpPr>
        <p:spPr bwMode="auto">
          <a:xfrm>
            <a:off x="1524000" y="2209800"/>
            <a:ext cx="609600" cy="3124200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32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看一看</a:t>
            </a:r>
          </a:p>
        </p:txBody>
      </p:sp>
      <p:sp>
        <p:nvSpPr>
          <p:cNvPr id="808966" name="Rectangle 1030"/>
          <p:cNvSpPr>
            <a:spLocks noChangeArrowheads="1"/>
          </p:cNvSpPr>
          <p:nvPr/>
        </p:nvSpPr>
        <p:spPr bwMode="auto">
          <a:xfrm>
            <a:off x="6934200" y="2209800"/>
            <a:ext cx="609600" cy="3124200"/>
          </a:xfrm>
          <a:prstGeom prst="rect">
            <a:avLst/>
          </a:prstGeom>
          <a:solidFill>
            <a:srgbClr val="0099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32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算一算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089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08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08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08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08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08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08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08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08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62" grpId="0" animBg="1" autoUpdateAnimBg="0"/>
      <p:bldP spid="808964" grpId="0" animBg="1" autoUpdateAnimBg="0"/>
      <p:bldP spid="808965" grpId="0" animBg="1" autoUpdateAnimBg="0"/>
      <p:bldP spid="808966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1CB3A5-14A0-4C0B-B7D6-0AC8DD47EA06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757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-171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知識與問題</a:t>
            </a:r>
          </a:p>
        </p:txBody>
      </p:sp>
      <p:grpSp>
        <p:nvGrpSpPr>
          <p:cNvPr id="2" name="Group 81"/>
          <p:cNvGrpSpPr>
            <a:grpSpLocks/>
          </p:cNvGrpSpPr>
          <p:nvPr/>
        </p:nvGrpSpPr>
        <p:grpSpPr bwMode="auto">
          <a:xfrm>
            <a:off x="430213" y="1719263"/>
            <a:ext cx="990600" cy="944562"/>
            <a:chOff x="271" y="1253"/>
            <a:chExt cx="624" cy="595"/>
          </a:xfrm>
        </p:grpSpPr>
        <p:sp>
          <p:nvSpPr>
            <p:cNvPr id="236589" name="Line 82"/>
            <p:cNvSpPr>
              <a:spLocks noChangeShapeType="1"/>
            </p:cNvSpPr>
            <p:nvPr/>
          </p:nvSpPr>
          <p:spPr bwMode="auto">
            <a:xfrm>
              <a:off x="271" y="1848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6590" name="Text Box 83"/>
            <p:cNvSpPr txBox="1">
              <a:spLocks noChangeArrowheads="1"/>
            </p:cNvSpPr>
            <p:nvPr/>
          </p:nvSpPr>
          <p:spPr bwMode="auto">
            <a:xfrm>
              <a:off x="272" y="1253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經營</a:t>
              </a:r>
            </a:p>
            <a:p>
              <a:r>
                <a:rPr lang="zh-TW" altLang="en-US" sz="2400" b="1">
                  <a:ea typeface="標楷體" pitchFamily="65" charset="-120"/>
                </a:rPr>
                <a:t>情況</a:t>
              </a:r>
            </a:p>
          </p:txBody>
        </p:sp>
      </p:grpSp>
      <p:sp>
        <p:nvSpPr>
          <p:cNvPr id="1757268" name="Rectangle 84"/>
          <p:cNvSpPr>
            <a:spLocks noChangeArrowheads="1"/>
          </p:cNvSpPr>
          <p:nvPr/>
        </p:nvSpPr>
        <p:spPr bwMode="auto">
          <a:xfrm>
            <a:off x="1465263" y="2168525"/>
            <a:ext cx="1576387" cy="944563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問題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發掘</a:t>
            </a:r>
          </a:p>
        </p:txBody>
      </p:sp>
      <p:grpSp>
        <p:nvGrpSpPr>
          <p:cNvPr id="3" name="Group 85"/>
          <p:cNvGrpSpPr>
            <a:grpSpLocks/>
          </p:cNvGrpSpPr>
          <p:nvPr/>
        </p:nvGrpSpPr>
        <p:grpSpPr bwMode="auto">
          <a:xfrm>
            <a:off x="3130550" y="1809750"/>
            <a:ext cx="990600" cy="854075"/>
            <a:chOff x="1972" y="1310"/>
            <a:chExt cx="624" cy="538"/>
          </a:xfrm>
        </p:grpSpPr>
        <p:sp>
          <p:nvSpPr>
            <p:cNvPr id="236587" name="Line 86"/>
            <p:cNvSpPr>
              <a:spLocks noChangeShapeType="1"/>
            </p:cNvSpPr>
            <p:nvPr/>
          </p:nvSpPr>
          <p:spPr bwMode="auto">
            <a:xfrm>
              <a:off x="1972" y="1848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6588" name="Text Box 87"/>
            <p:cNvSpPr txBox="1">
              <a:spLocks noChangeArrowheads="1"/>
            </p:cNvSpPr>
            <p:nvPr/>
          </p:nvSpPr>
          <p:spPr bwMode="auto">
            <a:xfrm>
              <a:off x="2001" y="1310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問題</a:t>
              </a:r>
            </a:p>
            <a:p>
              <a:r>
                <a:rPr lang="zh-TW" altLang="en-US" sz="2400" b="1">
                  <a:ea typeface="標楷體" pitchFamily="65" charset="-120"/>
                </a:rPr>
                <a:t>洞見</a:t>
              </a:r>
            </a:p>
          </p:txBody>
        </p:sp>
      </p:grpSp>
      <p:sp>
        <p:nvSpPr>
          <p:cNvPr id="1757272" name="Rectangle 88"/>
          <p:cNvSpPr>
            <a:spLocks noChangeArrowheads="1"/>
          </p:cNvSpPr>
          <p:nvPr/>
        </p:nvSpPr>
        <p:spPr bwMode="auto">
          <a:xfrm>
            <a:off x="4211638" y="2168525"/>
            <a:ext cx="1576387" cy="944563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問題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處裡</a:t>
            </a:r>
          </a:p>
        </p:txBody>
      </p: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5876925" y="1854200"/>
            <a:ext cx="990600" cy="854075"/>
            <a:chOff x="3702" y="1338"/>
            <a:chExt cx="624" cy="538"/>
          </a:xfrm>
        </p:grpSpPr>
        <p:sp>
          <p:nvSpPr>
            <p:cNvPr id="236585" name="Line 90"/>
            <p:cNvSpPr>
              <a:spLocks noChangeShapeType="1"/>
            </p:cNvSpPr>
            <p:nvPr/>
          </p:nvSpPr>
          <p:spPr bwMode="auto">
            <a:xfrm>
              <a:off x="3702" y="1876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6586" name="Text Box 91"/>
            <p:cNvSpPr txBox="1">
              <a:spLocks noChangeArrowheads="1"/>
            </p:cNvSpPr>
            <p:nvPr/>
          </p:nvSpPr>
          <p:spPr bwMode="auto">
            <a:xfrm>
              <a:off x="3730" y="1338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對策</a:t>
              </a:r>
            </a:p>
            <a:p>
              <a:r>
                <a:rPr kumimoji="0" lang="zh-TW" altLang="en-US" sz="2400" b="1">
                  <a:ea typeface="標楷體" pitchFamily="65" charset="-120"/>
                </a:rPr>
                <a:t>規範</a:t>
              </a:r>
            </a:p>
          </p:txBody>
        </p:sp>
      </p:grpSp>
      <p:sp>
        <p:nvSpPr>
          <p:cNvPr id="1757276" name="Rectangle 92"/>
          <p:cNvSpPr>
            <a:spLocks noChangeArrowheads="1"/>
          </p:cNvSpPr>
          <p:nvPr/>
        </p:nvSpPr>
        <p:spPr bwMode="auto">
          <a:xfrm>
            <a:off x="6956425" y="2212975"/>
            <a:ext cx="1576388" cy="9445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執行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檢討</a:t>
            </a:r>
          </a:p>
        </p:txBody>
      </p:sp>
      <p:grpSp>
        <p:nvGrpSpPr>
          <p:cNvPr id="5" name="Group 93"/>
          <p:cNvGrpSpPr>
            <a:grpSpLocks/>
          </p:cNvGrpSpPr>
          <p:nvPr/>
        </p:nvGrpSpPr>
        <p:grpSpPr bwMode="auto">
          <a:xfrm>
            <a:off x="2185988" y="3203575"/>
            <a:ext cx="1979612" cy="1441450"/>
            <a:chOff x="1377" y="2188"/>
            <a:chExt cx="1247" cy="908"/>
          </a:xfrm>
        </p:grpSpPr>
        <p:sp>
          <p:nvSpPr>
            <p:cNvPr id="236582" name="Line 94"/>
            <p:cNvSpPr>
              <a:spLocks noChangeShapeType="1"/>
            </p:cNvSpPr>
            <p:nvPr/>
          </p:nvSpPr>
          <p:spPr bwMode="auto">
            <a:xfrm>
              <a:off x="1405" y="3067"/>
              <a:ext cx="1219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6583" name="Line 95"/>
            <p:cNvSpPr>
              <a:spLocks noChangeShapeType="1"/>
            </p:cNvSpPr>
            <p:nvPr/>
          </p:nvSpPr>
          <p:spPr bwMode="auto">
            <a:xfrm flipV="1">
              <a:off x="1405" y="2188"/>
              <a:ext cx="0" cy="90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6584" name="Text Box 96"/>
            <p:cNvSpPr txBox="1">
              <a:spLocks noChangeArrowheads="1"/>
            </p:cNvSpPr>
            <p:nvPr/>
          </p:nvSpPr>
          <p:spPr bwMode="auto">
            <a:xfrm>
              <a:off x="1377" y="2585"/>
              <a:ext cx="1179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solidFill>
                    <a:srgbClr val="FFCC00"/>
                  </a:solidFill>
                  <a:ea typeface="標楷體" pitchFamily="65" charset="-120"/>
                </a:rPr>
                <a:t>知識</a:t>
              </a:r>
            </a:p>
            <a:p>
              <a:r>
                <a:rPr lang="en-US" altLang="zh-TW" sz="1200" b="1">
                  <a:solidFill>
                    <a:srgbClr val="FFCC00"/>
                  </a:solidFill>
                  <a:ea typeface="標楷體" pitchFamily="65" charset="-120"/>
                </a:rPr>
                <a:t>(care why,  Know what)</a:t>
              </a:r>
            </a:p>
          </p:txBody>
        </p:sp>
      </p:grpSp>
      <p:sp>
        <p:nvSpPr>
          <p:cNvPr id="1757281" name="Rectangle 97"/>
          <p:cNvSpPr>
            <a:spLocks noChangeArrowheads="1"/>
          </p:cNvSpPr>
          <p:nvPr/>
        </p:nvSpPr>
        <p:spPr bwMode="auto">
          <a:xfrm>
            <a:off x="4211638" y="4057650"/>
            <a:ext cx="1576387" cy="944563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rgbClr val="FFFF66"/>
                </a:solidFill>
                <a:ea typeface="標楷體" pitchFamily="65" charset="-120"/>
              </a:rPr>
              <a:t>知識建構</a:t>
            </a:r>
          </a:p>
          <a:p>
            <a:pPr algn="ctr"/>
            <a:r>
              <a:rPr lang="zh-TW" altLang="en-US" sz="2400" b="1">
                <a:solidFill>
                  <a:srgbClr val="FFFF66"/>
                </a:solidFill>
                <a:ea typeface="標楷體" pitchFamily="65" charset="-120"/>
              </a:rPr>
              <a:t>與管理</a:t>
            </a:r>
          </a:p>
        </p:txBody>
      </p:sp>
      <p:grpSp>
        <p:nvGrpSpPr>
          <p:cNvPr id="6" name="Group 98"/>
          <p:cNvGrpSpPr>
            <a:grpSpLocks/>
          </p:cNvGrpSpPr>
          <p:nvPr/>
        </p:nvGrpSpPr>
        <p:grpSpPr bwMode="auto">
          <a:xfrm>
            <a:off x="5830888" y="3292475"/>
            <a:ext cx="1935162" cy="1350963"/>
            <a:chOff x="3673" y="2244"/>
            <a:chExt cx="1219" cy="851"/>
          </a:xfrm>
        </p:grpSpPr>
        <p:sp>
          <p:nvSpPr>
            <p:cNvPr id="236579" name="Line 99"/>
            <p:cNvSpPr>
              <a:spLocks noChangeShapeType="1"/>
            </p:cNvSpPr>
            <p:nvPr/>
          </p:nvSpPr>
          <p:spPr bwMode="auto">
            <a:xfrm flipH="1">
              <a:off x="3673" y="3067"/>
              <a:ext cx="119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6580" name="Text Box 100"/>
            <p:cNvSpPr txBox="1">
              <a:spLocks noChangeArrowheads="1"/>
            </p:cNvSpPr>
            <p:nvPr/>
          </p:nvSpPr>
          <p:spPr bwMode="auto">
            <a:xfrm>
              <a:off x="4070" y="2802"/>
              <a:ext cx="7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CC00"/>
                  </a:solidFill>
                  <a:ea typeface="標楷體" pitchFamily="65" charset="-120"/>
                </a:rPr>
                <a:t>內部更新知識</a:t>
              </a:r>
            </a:p>
          </p:txBody>
        </p:sp>
        <p:sp>
          <p:nvSpPr>
            <p:cNvPr id="236581" name="Line 101"/>
            <p:cNvSpPr>
              <a:spLocks noChangeShapeType="1"/>
            </p:cNvSpPr>
            <p:nvPr/>
          </p:nvSpPr>
          <p:spPr bwMode="auto">
            <a:xfrm>
              <a:off x="4892" y="2244"/>
              <a:ext cx="0" cy="85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7" name="Group 102"/>
          <p:cNvGrpSpPr>
            <a:grpSpLocks/>
          </p:cNvGrpSpPr>
          <p:nvPr/>
        </p:nvGrpSpPr>
        <p:grpSpPr bwMode="auto">
          <a:xfrm>
            <a:off x="4976813" y="3157538"/>
            <a:ext cx="2273300" cy="855662"/>
            <a:chOff x="3135" y="2159"/>
            <a:chExt cx="1432" cy="539"/>
          </a:xfrm>
        </p:grpSpPr>
        <p:sp>
          <p:nvSpPr>
            <p:cNvPr id="236577" name="Line 103"/>
            <p:cNvSpPr>
              <a:spLocks noChangeShapeType="1"/>
            </p:cNvSpPr>
            <p:nvPr/>
          </p:nvSpPr>
          <p:spPr bwMode="auto">
            <a:xfrm flipV="1">
              <a:off x="3135" y="2159"/>
              <a:ext cx="0" cy="539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6578" name="Text Box 104"/>
            <p:cNvSpPr txBox="1">
              <a:spLocks noChangeArrowheads="1"/>
            </p:cNvSpPr>
            <p:nvPr/>
          </p:nvSpPr>
          <p:spPr bwMode="auto">
            <a:xfrm>
              <a:off x="3162" y="2173"/>
              <a:ext cx="140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solidFill>
                    <a:srgbClr val="FFCC00"/>
                  </a:solidFill>
                  <a:ea typeface="標楷體" pitchFamily="65" charset="-120"/>
                </a:rPr>
                <a:t>知</a:t>
              </a:r>
            </a:p>
            <a:p>
              <a:r>
                <a:rPr lang="zh-TW" altLang="en-US" sz="2400" b="1">
                  <a:solidFill>
                    <a:srgbClr val="FFCC00"/>
                  </a:solidFill>
                  <a:ea typeface="標楷體" pitchFamily="65" charset="-120"/>
                </a:rPr>
                <a:t>識 </a:t>
              </a:r>
              <a:r>
                <a:rPr lang="en-US" altLang="zh-TW" sz="1200" b="1">
                  <a:solidFill>
                    <a:srgbClr val="FFCC00"/>
                  </a:solidFill>
                  <a:ea typeface="標楷體" pitchFamily="65" charset="-120"/>
                </a:rPr>
                <a:t>(know how, know why)</a:t>
              </a:r>
            </a:p>
          </p:txBody>
        </p:sp>
      </p:grpSp>
      <p:sp>
        <p:nvSpPr>
          <p:cNvPr id="1757289" name="Text Box 105"/>
          <p:cNvSpPr txBox="1">
            <a:spLocks noChangeArrowheads="1"/>
          </p:cNvSpPr>
          <p:nvPr/>
        </p:nvSpPr>
        <p:spPr bwMode="auto">
          <a:xfrm>
            <a:off x="1016000" y="1133475"/>
            <a:ext cx="2565400" cy="488950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第一階段思考</a:t>
            </a:r>
          </a:p>
        </p:txBody>
      </p:sp>
      <p:sp>
        <p:nvSpPr>
          <p:cNvPr id="1757290" name="Text Box 106"/>
          <p:cNvSpPr txBox="1">
            <a:spLocks noChangeArrowheads="1"/>
          </p:cNvSpPr>
          <p:nvPr/>
        </p:nvSpPr>
        <p:spPr bwMode="auto">
          <a:xfrm>
            <a:off x="3627438" y="1133475"/>
            <a:ext cx="2744787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第二階段思考</a:t>
            </a:r>
          </a:p>
        </p:txBody>
      </p:sp>
      <p:sp>
        <p:nvSpPr>
          <p:cNvPr id="1757291" name="Text Box 107"/>
          <p:cNvSpPr txBox="1">
            <a:spLocks noChangeArrowheads="1"/>
          </p:cNvSpPr>
          <p:nvPr/>
        </p:nvSpPr>
        <p:spPr bwMode="auto">
          <a:xfrm>
            <a:off x="6416675" y="1133475"/>
            <a:ext cx="2520950" cy="4889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反思階段</a:t>
            </a:r>
          </a:p>
        </p:txBody>
      </p:sp>
      <p:grpSp>
        <p:nvGrpSpPr>
          <p:cNvPr id="8" name="Group 108"/>
          <p:cNvGrpSpPr>
            <a:grpSpLocks/>
          </p:cNvGrpSpPr>
          <p:nvPr/>
        </p:nvGrpSpPr>
        <p:grpSpPr bwMode="auto">
          <a:xfrm>
            <a:off x="2141538" y="5094288"/>
            <a:ext cx="3003550" cy="1169987"/>
            <a:chOff x="1349" y="3209"/>
            <a:chExt cx="1892" cy="737"/>
          </a:xfrm>
        </p:grpSpPr>
        <p:sp>
          <p:nvSpPr>
            <p:cNvPr id="236572" name="Rectangle 109"/>
            <p:cNvSpPr>
              <a:spLocks noChangeArrowheads="1"/>
            </p:cNvSpPr>
            <p:nvPr/>
          </p:nvSpPr>
          <p:spPr bwMode="auto">
            <a:xfrm>
              <a:off x="1349" y="3351"/>
              <a:ext cx="993" cy="59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 b="1">
                  <a:solidFill>
                    <a:srgbClr val="FF3300"/>
                  </a:solidFill>
                  <a:ea typeface="標楷體" pitchFamily="65" charset="-120"/>
                </a:rPr>
                <a:t>標竿</a:t>
              </a:r>
            </a:p>
            <a:p>
              <a:pPr algn="ctr"/>
              <a:r>
                <a:rPr lang="zh-TW" altLang="en-US" sz="2400" b="1">
                  <a:solidFill>
                    <a:srgbClr val="FF3300"/>
                  </a:solidFill>
                  <a:ea typeface="標楷體" pitchFamily="65" charset="-120"/>
                </a:rPr>
                <a:t>學習</a:t>
              </a:r>
            </a:p>
          </p:txBody>
        </p:sp>
        <p:grpSp>
          <p:nvGrpSpPr>
            <p:cNvPr id="9" name="Group 110"/>
            <p:cNvGrpSpPr>
              <a:grpSpLocks/>
            </p:cNvGrpSpPr>
            <p:nvPr/>
          </p:nvGrpSpPr>
          <p:grpSpPr bwMode="auto">
            <a:xfrm>
              <a:off x="2341" y="3209"/>
              <a:ext cx="823" cy="454"/>
              <a:chOff x="2341" y="3209"/>
              <a:chExt cx="766" cy="453"/>
            </a:xfrm>
          </p:grpSpPr>
          <p:sp>
            <p:nvSpPr>
              <p:cNvPr id="236575" name="Line 111"/>
              <p:cNvSpPr>
                <a:spLocks noChangeShapeType="1"/>
              </p:cNvSpPr>
              <p:nvPr/>
            </p:nvSpPr>
            <p:spPr bwMode="auto">
              <a:xfrm>
                <a:off x="2341" y="3634"/>
                <a:ext cx="766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36576" name="Line 112"/>
              <p:cNvSpPr>
                <a:spLocks noChangeShapeType="1"/>
              </p:cNvSpPr>
              <p:nvPr/>
            </p:nvSpPr>
            <p:spPr bwMode="auto">
              <a:xfrm flipV="1">
                <a:off x="3107" y="3209"/>
                <a:ext cx="0" cy="453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236574" name="Text Box 113"/>
            <p:cNvSpPr txBox="1">
              <a:spLocks noChangeArrowheads="1"/>
            </p:cNvSpPr>
            <p:nvPr/>
          </p:nvSpPr>
          <p:spPr bwMode="auto">
            <a:xfrm>
              <a:off x="2453" y="3412"/>
              <a:ext cx="7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CC00"/>
                  </a:solidFill>
                  <a:ea typeface="標楷體" pitchFamily="65" charset="-120"/>
                </a:rPr>
                <a:t>外部更新知識</a:t>
              </a:r>
            </a:p>
          </p:txBody>
        </p:sp>
      </p:grpSp>
      <p:grpSp>
        <p:nvGrpSpPr>
          <p:cNvPr id="10" name="Group 116"/>
          <p:cNvGrpSpPr>
            <a:grpSpLocks/>
          </p:cNvGrpSpPr>
          <p:nvPr/>
        </p:nvGrpSpPr>
        <p:grpSpPr bwMode="auto">
          <a:xfrm>
            <a:off x="2195513" y="1736725"/>
            <a:ext cx="5545137" cy="468313"/>
            <a:chOff x="1383" y="1094"/>
            <a:chExt cx="3493" cy="295"/>
          </a:xfrm>
        </p:grpSpPr>
        <p:sp>
          <p:nvSpPr>
            <p:cNvPr id="236569" name="Line 117"/>
            <p:cNvSpPr>
              <a:spLocks noChangeShapeType="1"/>
            </p:cNvSpPr>
            <p:nvPr/>
          </p:nvSpPr>
          <p:spPr bwMode="auto">
            <a:xfrm flipV="1">
              <a:off x="4876" y="1094"/>
              <a:ext cx="0" cy="29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6570" name="Line 118"/>
            <p:cNvSpPr>
              <a:spLocks noChangeShapeType="1"/>
            </p:cNvSpPr>
            <p:nvPr/>
          </p:nvSpPr>
          <p:spPr bwMode="auto">
            <a:xfrm flipH="1">
              <a:off x="1383" y="1117"/>
              <a:ext cx="3493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6571" name="Line 119"/>
            <p:cNvSpPr>
              <a:spLocks noChangeShapeType="1"/>
            </p:cNvSpPr>
            <p:nvPr/>
          </p:nvSpPr>
          <p:spPr bwMode="auto">
            <a:xfrm>
              <a:off x="1383" y="1094"/>
              <a:ext cx="0" cy="27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1" name="Group 123"/>
          <p:cNvGrpSpPr>
            <a:grpSpLocks/>
          </p:cNvGrpSpPr>
          <p:nvPr/>
        </p:nvGrpSpPr>
        <p:grpSpPr bwMode="auto">
          <a:xfrm>
            <a:off x="746125" y="773113"/>
            <a:ext cx="3151188" cy="4411662"/>
            <a:chOff x="470" y="487"/>
            <a:chExt cx="1985" cy="3544"/>
          </a:xfrm>
        </p:grpSpPr>
        <p:sp>
          <p:nvSpPr>
            <p:cNvPr id="236567" name="Text Box 114"/>
            <p:cNvSpPr txBox="1">
              <a:spLocks noChangeArrowheads="1"/>
            </p:cNvSpPr>
            <p:nvPr/>
          </p:nvSpPr>
          <p:spPr bwMode="auto">
            <a:xfrm>
              <a:off x="1009" y="487"/>
              <a:ext cx="788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solidFill>
                    <a:srgbClr val="FFCC00"/>
                  </a:solidFill>
                  <a:latin typeface="標楷體" pitchFamily="65" charset="-120"/>
                  <a:ea typeface="標楷體" pitchFamily="65" charset="-120"/>
                </a:rPr>
                <a:t>(</a:t>
              </a:r>
              <a:r>
                <a:rPr lang="zh-TW" altLang="en-US" sz="1400" b="1">
                  <a:solidFill>
                    <a:srgbClr val="FFCC00"/>
                  </a:solidFill>
                  <a:latin typeface="標楷體" pitchFamily="65" charset="-120"/>
                  <a:ea typeface="標楷體" pitchFamily="65" charset="-120"/>
                </a:rPr>
                <a:t>策略型知識</a:t>
              </a:r>
              <a:r>
                <a:rPr lang="en-US" altLang="zh-TW" sz="1400" b="1">
                  <a:solidFill>
                    <a:srgbClr val="FFCC00"/>
                  </a:solidFill>
                  <a:latin typeface="標楷體" pitchFamily="65" charset="-120"/>
                  <a:ea typeface="標楷體" pitchFamily="65" charset="-120"/>
                </a:rPr>
                <a:t>)</a:t>
              </a:r>
            </a:p>
          </p:txBody>
        </p:sp>
        <p:sp>
          <p:nvSpPr>
            <p:cNvPr id="236568" name="Rectangle 120"/>
            <p:cNvSpPr>
              <a:spLocks noChangeArrowheads="1"/>
            </p:cNvSpPr>
            <p:nvPr/>
          </p:nvSpPr>
          <p:spPr bwMode="auto">
            <a:xfrm>
              <a:off x="470" y="686"/>
              <a:ext cx="1985" cy="3345"/>
            </a:xfrm>
            <a:prstGeom prst="rect">
              <a:avLst/>
            </a:prstGeom>
            <a:noFill/>
            <a:ln w="57150">
              <a:solidFill>
                <a:srgbClr val="FF66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2" name="Group 124"/>
          <p:cNvGrpSpPr>
            <a:grpSpLocks/>
          </p:cNvGrpSpPr>
          <p:nvPr/>
        </p:nvGrpSpPr>
        <p:grpSpPr bwMode="auto">
          <a:xfrm>
            <a:off x="3446463" y="773113"/>
            <a:ext cx="3825875" cy="4456112"/>
            <a:chOff x="2171" y="487"/>
            <a:chExt cx="2098" cy="3544"/>
          </a:xfrm>
        </p:grpSpPr>
        <p:sp>
          <p:nvSpPr>
            <p:cNvPr id="236565" name="Text Box 115"/>
            <p:cNvSpPr txBox="1">
              <a:spLocks noChangeArrowheads="1"/>
            </p:cNvSpPr>
            <p:nvPr/>
          </p:nvSpPr>
          <p:spPr bwMode="auto">
            <a:xfrm>
              <a:off x="2738" y="487"/>
              <a:ext cx="686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solidFill>
                    <a:srgbClr val="FFCC00"/>
                  </a:solidFill>
                  <a:latin typeface="標楷體" pitchFamily="65" charset="-120"/>
                  <a:ea typeface="標楷體" pitchFamily="65" charset="-120"/>
                </a:rPr>
                <a:t>(</a:t>
              </a:r>
              <a:r>
                <a:rPr lang="zh-TW" altLang="en-US" sz="1400" b="1">
                  <a:solidFill>
                    <a:srgbClr val="FFCC00"/>
                  </a:solidFill>
                  <a:latin typeface="標楷體" pitchFamily="65" charset="-120"/>
                  <a:ea typeface="標楷體" pitchFamily="65" charset="-120"/>
                </a:rPr>
                <a:t>操作型知識</a:t>
              </a:r>
              <a:r>
                <a:rPr lang="en-US" altLang="zh-TW" sz="1400" b="1">
                  <a:solidFill>
                    <a:srgbClr val="FFCC00"/>
                  </a:solidFill>
                  <a:latin typeface="標楷體" pitchFamily="65" charset="-120"/>
                  <a:ea typeface="標楷體" pitchFamily="65" charset="-120"/>
                </a:rPr>
                <a:t>)</a:t>
              </a:r>
            </a:p>
          </p:txBody>
        </p:sp>
        <p:sp>
          <p:nvSpPr>
            <p:cNvPr id="236566" name="Rectangle 121"/>
            <p:cNvSpPr>
              <a:spLocks noChangeArrowheads="1"/>
            </p:cNvSpPr>
            <p:nvPr/>
          </p:nvSpPr>
          <p:spPr bwMode="auto">
            <a:xfrm>
              <a:off x="2171" y="686"/>
              <a:ext cx="2098" cy="3345"/>
            </a:xfrm>
            <a:prstGeom prst="rect">
              <a:avLst/>
            </a:prstGeom>
            <a:noFill/>
            <a:ln w="57150">
              <a:solidFill>
                <a:srgbClr val="FFFF66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57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57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57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757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57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57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7268" grpId="0" animBg="1"/>
      <p:bldP spid="1757272" grpId="0" animBg="1"/>
      <p:bldP spid="1757276" grpId="0" animBg="1"/>
      <p:bldP spid="1757281" grpId="0" animBg="1"/>
      <p:bldP spid="1757289" grpId="0" animBg="1"/>
      <p:bldP spid="1757290" grpId="0" animBg="1"/>
      <p:bldP spid="175729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79C7E4-E55B-4B81-A017-644DF4AD4E80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18698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偏見與僵化的知識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30213" y="2151063"/>
            <a:ext cx="990600" cy="944562"/>
            <a:chOff x="271" y="1253"/>
            <a:chExt cx="624" cy="595"/>
          </a:xfrm>
        </p:grpSpPr>
        <p:sp>
          <p:nvSpPr>
            <p:cNvPr id="237598" name="Line 5"/>
            <p:cNvSpPr>
              <a:spLocks noChangeShapeType="1"/>
            </p:cNvSpPr>
            <p:nvPr/>
          </p:nvSpPr>
          <p:spPr bwMode="auto">
            <a:xfrm>
              <a:off x="271" y="1848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7599" name="Text Box 6"/>
            <p:cNvSpPr txBox="1">
              <a:spLocks noChangeArrowheads="1"/>
            </p:cNvSpPr>
            <p:nvPr/>
          </p:nvSpPr>
          <p:spPr bwMode="auto">
            <a:xfrm>
              <a:off x="272" y="1253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經營</a:t>
              </a:r>
            </a:p>
            <a:p>
              <a:r>
                <a:rPr lang="zh-TW" altLang="en-US" sz="2400" b="1">
                  <a:ea typeface="標楷體" pitchFamily="65" charset="-120"/>
                </a:rPr>
                <a:t>情況</a:t>
              </a:r>
            </a:p>
          </p:txBody>
        </p:sp>
      </p:grpSp>
      <p:sp>
        <p:nvSpPr>
          <p:cNvPr id="237573" name="Rectangle 7"/>
          <p:cNvSpPr>
            <a:spLocks noChangeArrowheads="1"/>
          </p:cNvSpPr>
          <p:nvPr/>
        </p:nvSpPr>
        <p:spPr bwMode="auto">
          <a:xfrm>
            <a:off x="1465263" y="2600325"/>
            <a:ext cx="1576387" cy="944563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問題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發掘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130550" y="2241550"/>
            <a:ext cx="990600" cy="854075"/>
            <a:chOff x="1972" y="1310"/>
            <a:chExt cx="624" cy="538"/>
          </a:xfrm>
        </p:grpSpPr>
        <p:sp>
          <p:nvSpPr>
            <p:cNvPr id="237596" name="Line 9"/>
            <p:cNvSpPr>
              <a:spLocks noChangeShapeType="1"/>
            </p:cNvSpPr>
            <p:nvPr/>
          </p:nvSpPr>
          <p:spPr bwMode="auto">
            <a:xfrm>
              <a:off x="1972" y="1848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7597" name="Text Box 10"/>
            <p:cNvSpPr txBox="1">
              <a:spLocks noChangeArrowheads="1"/>
            </p:cNvSpPr>
            <p:nvPr/>
          </p:nvSpPr>
          <p:spPr bwMode="auto">
            <a:xfrm>
              <a:off x="2001" y="1310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問題</a:t>
              </a:r>
            </a:p>
            <a:p>
              <a:r>
                <a:rPr lang="zh-TW" altLang="en-US" sz="2400" b="1">
                  <a:ea typeface="標楷體" pitchFamily="65" charset="-120"/>
                </a:rPr>
                <a:t>洞見</a:t>
              </a:r>
            </a:p>
          </p:txBody>
        </p:sp>
      </p:grpSp>
      <p:sp>
        <p:nvSpPr>
          <p:cNvPr id="237575" name="Rectangle 11"/>
          <p:cNvSpPr>
            <a:spLocks noChangeArrowheads="1"/>
          </p:cNvSpPr>
          <p:nvPr/>
        </p:nvSpPr>
        <p:spPr bwMode="auto">
          <a:xfrm>
            <a:off x="4211638" y="2600325"/>
            <a:ext cx="1576387" cy="944563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問題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處裡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876925" y="2286000"/>
            <a:ext cx="990600" cy="854075"/>
            <a:chOff x="3702" y="1338"/>
            <a:chExt cx="624" cy="538"/>
          </a:xfrm>
        </p:grpSpPr>
        <p:sp>
          <p:nvSpPr>
            <p:cNvPr id="237594" name="Line 13"/>
            <p:cNvSpPr>
              <a:spLocks noChangeShapeType="1"/>
            </p:cNvSpPr>
            <p:nvPr/>
          </p:nvSpPr>
          <p:spPr bwMode="auto">
            <a:xfrm>
              <a:off x="3702" y="1876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7595" name="Text Box 14"/>
            <p:cNvSpPr txBox="1">
              <a:spLocks noChangeArrowheads="1"/>
            </p:cNvSpPr>
            <p:nvPr/>
          </p:nvSpPr>
          <p:spPr bwMode="auto">
            <a:xfrm>
              <a:off x="3730" y="1338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對策</a:t>
              </a:r>
            </a:p>
            <a:p>
              <a:r>
                <a:rPr kumimoji="0" lang="zh-TW" altLang="en-US" sz="2400" b="1">
                  <a:ea typeface="標楷體" pitchFamily="65" charset="-120"/>
                </a:rPr>
                <a:t>規範</a:t>
              </a:r>
            </a:p>
          </p:txBody>
        </p:sp>
      </p:grpSp>
      <p:sp>
        <p:nvSpPr>
          <p:cNvPr id="237577" name="Rectangle 15"/>
          <p:cNvSpPr>
            <a:spLocks noChangeArrowheads="1"/>
          </p:cNvSpPr>
          <p:nvPr/>
        </p:nvSpPr>
        <p:spPr bwMode="auto">
          <a:xfrm>
            <a:off x="6956425" y="2644775"/>
            <a:ext cx="1576388" cy="9445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執行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檢討</a:t>
            </a:r>
          </a:p>
        </p:txBody>
      </p:sp>
      <p:sp>
        <p:nvSpPr>
          <p:cNvPr id="237578" name="Line 16"/>
          <p:cNvSpPr>
            <a:spLocks noChangeShapeType="1"/>
          </p:cNvSpPr>
          <p:nvPr/>
        </p:nvSpPr>
        <p:spPr bwMode="auto">
          <a:xfrm>
            <a:off x="2230438" y="5030788"/>
            <a:ext cx="1935162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37579" name="Line 17"/>
          <p:cNvSpPr>
            <a:spLocks noChangeShapeType="1"/>
          </p:cNvSpPr>
          <p:nvPr/>
        </p:nvSpPr>
        <p:spPr bwMode="auto">
          <a:xfrm flipV="1">
            <a:off x="2230438" y="3635375"/>
            <a:ext cx="0" cy="14414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37580" name="Text Box 18"/>
          <p:cNvSpPr txBox="1">
            <a:spLocks noChangeArrowheads="1"/>
          </p:cNvSpPr>
          <p:nvPr/>
        </p:nvSpPr>
        <p:spPr bwMode="auto">
          <a:xfrm>
            <a:off x="2185988" y="4265613"/>
            <a:ext cx="184626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rgbClr val="FFCC00"/>
                </a:solidFill>
                <a:ea typeface="標楷體" pitchFamily="65" charset="-120"/>
              </a:rPr>
              <a:t>知識</a:t>
            </a:r>
          </a:p>
          <a:p>
            <a:r>
              <a:rPr lang="en-US" altLang="zh-TW" sz="1200" b="1">
                <a:solidFill>
                  <a:srgbClr val="FFCC00"/>
                </a:solidFill>
                <a:ea typeface="標楷體" pitchFamily="65" charset="-120"/>
              </a:rPr>
              <a:t>(care why,  know what)</a:t>
            </a:r>
          </a:p>
        </p:txBody>
      </p:sp>
      <p:sp>
        <p:nvSpPr>
          <p:cNvPr id="237581" name="Line 20"/>
          <p:cNvSpPr>
            <a:spLocks noChangeShapeType="1"/>
          </p:cNvSpPr>
          <p:nvPr/>
        </p:nvSpPr>
        <p:spPr bwMode="auto">
          <a:xfrm flipV="1">
            <a:off x="4976813" y="3589338"/>
            <a:ext cx="0" cy="8556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37582" name="Text Box 21"/>
          <p:cNvSpPr txBox="1">
            <a:spLocks noChangeArrowheads="1"/>
          </p:cNvSpPr>
          <p:nvPr/>
        </p:nvSpPr>
        <p:spPr bwMode="auto">
          <a:xfrm>
            <a:off x="5019675" y="3611563"/>
            <a:ext cx="2230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rgbClr val="FFCC00"/>
                </a:solidFill>
                <a:ea typeface="標楷體" pitchFamily="65" charset="-120"/>
              </a:rPr>
              <a:t>知</a:t>
            </a:r>
          </a:p>
          <a:p>
            <a:r>
              <a:rPr lang="zh-TW" altLang="en-US" sz="2400" b="1">
                <a:solidFill>
                  <a:srgbClr val="FFCC00"/>
                </a:solidFill>
                <a:ea typeface="標楷體" pitchFamily="65" charset="-120"/>
              </a:rPr>
              <a:t>識 </a:t>
            </a:r>
            <a:r>
              <a:rPr lang="en-US" altLang="zh-TW" sz="1200" b="1">
                <a:solidFill>
                  <a:srgbClr val="FFCC00"/>
                </a:solidFill>
                <a:ea typeface="標楷體" pitchFamily="65" charset="-120"/>
              </a:rPr>
              <a:t>(know how, know why)</a:t>
            </a:r>
          </a:p>
        </p:txBody>
      </p:sp>
      <p:sp>
        <p:nvSpPr>
          <p:cNvPr id="237583" name="Text Box 22"/>
          <p:cNvSpPr txBox="1">
            <a:spLocks noChangeArrowheads="1"/>
          </p:cNvSpPr>
          <p:nvPr/>
        </p:nvSpPr>
        <p:spPr bwMode="auto">
          <a:xfrm>
            <a:off x="1016000" y="1565275"/>
            <a:ext cx="2565400" cy="488950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第一階段思考</a:t>
            </a:r>
          </a:p>
        </p:txBody>
      </p:sp>
      <p:sp>
        <p:nvSpPr>
          <p:cNvPr id="237584" name="Text Box 23"/>
          <p:cNvSpPr txBox="1">
            <a:spLocks noChangeArrowheads="1"/>
          </p:cNvSpPr>
          <p:nvPr/>
        </p:nvSpPr>
        <p:spPr bwMode="auto">
          <a:xfrm>
            <a:off x="3627438" y="1565275"/>
            <a:ext cx="2744787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第二階段思考</a:t>
            </a:r>
          </a:p>
        </p:txBody>
      </p:sp>
      <p:sp>
        <p:nvSpPr>
          <p:cNvPr id="237585" name="Text Box 24"/>
          <p:cNvSpPr txBox="1">
            <a:spLocks noChangeArrowheads="1"/>
          </p:cNvSpPr>
          <p:nvPr/>
        </p:nvSpPr>
        <p:spPr bwMode="auto">
          <a:xfrm>
            <a:off x="6416675" y="1565275"/>
            <a:ext cx="2520950" cy="4889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反思階段</a:t>
            </a:r>
          </a:p>
        </p:txBody>
      </p:sp>
      <p:sp>
        <p:nvSpPr>
          <p:cNvPr id="1869849" name="Text Box 25"/>
          <p:cNvSpPr txBox="1">
            <a:spLocks noChangeArrowheads="1"/>
          </p:cNvSpPr>
          <p:nvPr/>
        </p:nvSpPr>
        <p:spPr bwMode="auto">
          <a:xfrm>
            <a:off x="1331913" y="1223963"/>
            <a:ext cx="2012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偏見的策略型知識</a:t>
            </a:r>
            <a:r>
              <a:rPr lang="en-US" altLang="zh-TW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1869850" name="Text Box 26"/>
          <p:cNvSpPr txBox="1">
            <a:spLocks noChangeArrowheads="1"/>
          </p:cNvSpPr>
          <p:nvPr/>
        </p:nvSpPr>
        <p:spPr bwMode="auto">
          <a:xfrm>
            <a:off x="3986213" y="1223963"/>
            <a:ext cx="2012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僵化的操作型知識</a:t>
            </a:r>
            <a:r>
              <a:rPr lang="en-US" altLang="zh-TW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2195513" y="2168525"/>
            <a:ext cx="5545137" cy="468313"/>
            <a:chOff x="1383" y="1094"/>
            <a:chExt cx="3493" cy="295"/>
          </a:xfrm>
        </p:grpSpPr>
        <p:sp>
          <p:nvSpPr>
            <p:cNvPr id="237591" name="Line 28"/>
            <p:cNvSpPr>
              <a:spLocks noChangeShapeType="1"/>
            </p:cNvSpPr>
            <p:nvPr/>
          </p:nvSpPr>
          <p:spPr bwMode="auto">
            <a:xfrm flipV="1">
              <a:off x="4876" y="1094"/>
              <a:ext cx="0" cy="29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7592" name="Line 29"/>
            <p:cNvSpPr>
              <a:spLocks noChangeShapeType="1"/>
            </p:cNvSpPr>
            <p:nvPr/>
          </p:nvSpPr>
          <p:spPr bwMode="auto">
            <a:xfrm flipH="1">
              <a:off x="1383" y="1117"/>
              <a:ext cx="3493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7593" name="Line 30"/>
            <p:cNvSpPr>
              <a:spLocks noChangeShapeType="1"/>
            </p:cNvSpPr>
            <p:nvPr/>
          </p:nvSpPr>
          <p:spPr bwMode="auto">
            <a:xfrm>
              <a:off x="1383" y="1094"/>
              <a:ext cx="0" cy="27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37589" name="AutoShape 31"/>
          <p:cNvSpPr>
            <a:spLocks noChangeArrowheads="1"/>
          </p:cNvSpPr>
          <p:nvPr/>
        </p:nvSpPr>
        <p:spPr bwMode="auto">
          <a:xfrm>
            <a:off x="3851275" y="4419600"/>
            <a:ext cx="2790825" cy="1214438"/>
          </a:xfrm>
          <a:prstGeom prst="cloudCallout">
            <a:avLst>
              <a:gd name="adj1" fmla="val 58532"/>
              <a:gd name="adj2" fmla="val 40588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zh-TW" altLang="en-US" sz="2400" b="1">
                <a:solidFill>
                  <a:srgbClr val="FFFF66"/>
                </a:solidFill>
                <a:ea typeface="標楷體" pitchFamily="65" charset="-120"/>
              </a:rPr>
              <a:t>偏見與僵化</a:t>
            </a:r>
          </a:p>
          <a:p>
            <a:pPr algn="ctr"/>
            <a:r>
              <a:rPr lang="zh-TW" altLang="en-US" sz="2400" b="1">
                <a:solidFill>
                  <a:srgbClr val="FFFF66"/>
                </a:solidFill>
                <a:ea typeface="標楷體" pitchFamily="65" charset="-120"/>
              </a:rPr>
              <a:t>知識</a:t>
            </a:r>
          </a:p>
          <a:p>
            <a:pPr algn="ctr"/>
            <a:endParaRPr lang="en-US" altLang="zh-TW" sz="2400">
              <a:ea typeface="標楷體" pitchFamily="65" charset="-120"/>
            </a:endParaRPr>
          </a:p>
        </p:txBody>
      </p:sp>
      <p:pic>
        <p:nvPicPr>
          <p:cNvPr id="237590" name="Picture 32" descr="j0283761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21488" y="4824413"/>
            <a:ext cx="1433512" cy="14938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8698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8698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9849" grpId="0"/>
      <p:bldP spid="18698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B012AC-BE95-4DD5-867F-F5BA8BF31127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1783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0"/>
            <a:ext cx="791845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策略型與操作型知識的定義</a:t>
            </a:r>
          </a:p>
        </p:txBody>
      </p:sp>
      <p:sp>
        <p:nvSpPr>
          <p:cNvPr id="178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33475"/>
            <a:ext cx="8196263" cy="51308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800" b="1" smtClean="0">
                <a:latin typeface="標楷體" pitchFamily="65" charset="-120"/>
              </a:rPr>
              <a:t>企業經營的知識可概分為兩類：</a:t>
            </a:r>
            <a:endParaRPr lang="zh-TW" altLang="en-US" b="1" smtClean="0">
              <a:solidFill>
                <a:schemeClr val="hlink"/>
              </a:solidFill>
              <a:latin typeface="標楷體" pitchFamily="65" charset="-120"/>
            </a:endParaRPr>
          </a:p>
          <a:p>
            <a:pPr lvl="1" eaLnBrk="1" hangingPunct="1">
              <a:lnSpc>
                <a:spcPct val="80000"/>
              </a:lnSpc>
            </a:pPr>
            <a:r>
              <a:rPr lang="zh-TW" altLang="en-US" sz="2400" b="1" smtClean="0">
                <a:solidFill>
                  <a:schemeClr val="hlink"/>
                </a:solidFill>
                <a:latin typeface="標楷體" pitchFamily="65" charset="-120"/>
              </a:rPr>
              <a:t>策略型知識</a:t>
            </a:r>
            <a:r>
              <a:rPr lang="zh-TW" altLang="en-US" sz="2400" b="1" smtClean="0">
                <a:latin typeface="標楷體" pitchFamily="65" charset="-120"/>
              </a:rPr>
              <a:t>：指高階主管以其概念發掘經營管理等重大問題時，藉由與組織菁英反覆的社會化互動後，共同內化而成的共識洞見，即模糊但有方向的、內隱但有概念的、動態但有調準的、最適化的</a:t>
            </a:r>
            <a:r>
              <a:rPr lang="zh-TW" altLang="en-US" sz="2400" b="1" u="sng" smtClean="0">
                <a:latin typeface="標楷體" pitchFamily="65" charset="-120"/>
              </a:rPr>
              <a:t>策略型知識</a:t>
            </a:r>
            <a:r>
              <a:rPr lang="zh-TW" altLang="en-US" sz="2400" b="1" smtClean="0">
                <a:latin typeface="標楷體" pitchFamily="65" charset="-120"/>
              </a:rPr>
              <a:t>，例如經營理念、企業使命、經營策略等，以做為企業營運根據。策略型知識屬高階主管第一階段思考之結果。高階主管以其概念知識領導組織。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400" b="1" smtClean="0">
                <a:solidFill>
                  <a:schemeClr val="hlink"/>
                </a:solidFill>
                <a:latin typeface="標楷體" pitchFamily="65" charset="-120"/>
              </a:rPr>
              <a:t>操作型知識</a:t>
            </a:r>
            <a:r>
              <a:rPr lang="zh-TW" altLang="en-US" sz="2400" b="1" smtClean="0">
                <a:latin typeface="標楷體" pitchFamily="65" charset="-120"/>
              </a:rPr>
              <a:t>：指企業在已知經營議題界定範疇內，經由專業知識工作者的分析演繹所規範形成之結構化的、外顯的、靜態的、最佳化的</a:t>
            </a:r>
            <a:r>
              <a:rPr lang="zh-TW" altLang="en-US" sz="2400" b="1" u="sng" smtClean="0">
                <a:latin typeface="標楷體" pitchFamily="65" charset="-120"/>
              </a:rPr>
              <a:t>操作型知識</a:t>
            </a:r>
            <a:r>
              <a:rPr lang="zh-TW" altLang="en-US" sz="2400" b="1" smtClean="0">
                <a:latin typeface="標楷體" pitchFamily="65" charset="-120"/>
              </a:rPr>
              <a:t>，例如產、銷、人、發、財等營運制度與作業流程等，以做為第一線員工的操作根據。操作型知識屬專業知識工作者第二階段思考之結果。中低階主管以其專業功能知識管理組織。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3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3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3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3811" grpId="0" build="p" bldLvl="2" autoUpdateAnimBg="0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39</TotalTime>
  <Words>1666</Words>
  <Application>Microsoft Office PowerPoint</Application>
  <PresentationFormat>如螢幕大小 (4:3)</PresentationFormat>
  <Paragraphs>158</Paragraphs>
  <Slides>13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標楷體</vt:lpstr>
      <vt:lpstr>Arial</vt:lpstr>
      <vt:lpstr>Symbol</vt:lpstr>
      <vt:lpstr>Times New Roman</vt:lpstr>
      <vt:lpstr>教學目標</vt:lpstr>
      <vt:lpstr>Paint Shop Pro Image</vt:lpstr>
      <vt:lpstr>企業經營與知識管理</vt:lpstr>
      <vt:lpstr>聚陽挑戰極限</vt:lpstr>
      <vt:lpstr>嚴凱泰走過裕隆最艱苦的時期</vt:lpstr>
      <vt:lpstr>企業經營與知識管理</vt:lpstr>
      <vt:lpstr>PowerPoint 簡報</vt:lpstr>
      <vt:lpstr>第一階段思考  認知與概念</vt:lpstr>
      <vt:lpstr>知識與問題</vt:lpstr>
      <vt:lpstr>偏見與僵化的知識</vt:lpstr>
      <vt:lpstr>策略型與操作型知識的定義</vt:lpstr>
      <vt:lpstr>策略層級與操作層級知識庫</vt:lpstr>
      <vt:lpstr>整合型運用與互動型運用</vt:lpstr>
      <vt:lpstr>整合型與互動型運用</vt:lpstr>
      <vt:lpstr>操作型知識？策略型知識？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企業經營與知識管理</dc:title>
  <dc:creator>Your User Name</dc:creator>
  <cp:lastModifiedBy>George Lee</cp:lastModifiedBy>
  <cp:revision>5</cp:revision>
  <dcterms:created xsi:type="dcterms:W3CDTF">2010-07-13T14:44:45Z</dcterms:created>
  <dcterms:modified xsi:type="dcterms:W3CDTF">2017-09-12T02:33:31Z</dcterms:modified>
</cp:coreProperties>
</file>